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60" r:id="rId2"/>
    <p:sldId id="1038" r:id="rId3"/>
    <p:sldId id="892" r:id="rId4"/>
    <p:sldId id="261" r:id="rId5"/>
    <p:sldId id="1028" r:id="rId6"/>
    <p:sldId id="1022" r:id="rId7"/>
    <p:sldId id="736" r:id="rId8"/>
    <p:sldId id="1030" r:id="rId9"/>
    <p:sldId id="1031" r:id="rId10"/>
    <p:sldId id="1025" r:id="rId11"/>
    <p:sldId id="1024" r:id="rId12"/>
    <p:sldId id="1033" r:id="rId13"/>
    <p:sldId id="1034" r:id="rId14"/>
    <p:sldId id="1026" r:id="rId15"/>
    <p:sldId id="1029" r:id="rId16"/>
    <p:sldId id="1027" r:id="rId17"/>
    <p:sldId id="900" r:id="rId18"/>
    <p:sldId id="1036" r:id="rId19"/>
    <p:sldId id="1037" r:id="rId20"/>
    <p:sldId id="1039" r:id="rId21"/>
    <p:sldId id="1042" r:id="rId22"/>
    <p:sldId id="1040" r:id="rId23"/>
    <p:sldId id="1041" r:id="rId24"/>
    <p:sldId id="1044" r:id="rId25"/>
    <p:sldId id="1045" r:id="rId26"/>
    <p:sldId id="1046" r:id="rId27"/>
    <p:sldId id="104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2" autoAdjust="0"/>
    <p:restoredTop sz="94660"/>
  </p:normalViewPr>
  <p:slideViewPr>
    <p:cSldViewPr snapToGrid="0">
      <p:cViewPr varScale="1">
        <p:scale>
          <a:sx n="68" d="100"/>
          <a:sy n="68" d="100"/>
        </p:scale>
        <p:origin x="1184" y="52"/>
      </p:cViewPr>
      <p:guideLst/>
    </p:cSldViewPr>
  </p:slideViewPr>
  <p:notesTextViewPr>
    <p:cViewPr>
      <p:scale>
        <a:sx n="1" d="1"/>
        <a:sy n="1" d="1"/>
      </p:scale>
      <p:origin x="0" y="0"/>
    </p:cViewPr>
  </p:notesTextViewPr>
  <p:sorterViewPr>
    <p:cViewPr>
      <p:scale>
        <a:sx n="70" d="100"/>
        <a:sy n="70" d="100"/>
      </p:scale>
      <p:origin x="0" y="0"/>
    </p:cViewPr>
  </p:sorterViewPr>
  <p:notesViewPr>
    <p:cSldViewPr snapToGrid="0">
      <p:cViewPr varScale="1">
        <p:scale>
          <a:sx n="51" d="100"/>
          <a:sy n="51" d="100"/>
        </p:scale>
        <p:origin x="2692"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5/10/relationships/revisionInfo" Target="revisionInfo.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3FC946-8E2B-44E2-B661-24DB6A8CD4DD}" type="doc">
      <dgm:prSet loTypeId="urn:microsoft.com/office/officeart/2016/7/layout/BasicLinearProcessNumbered" loCatId="process" qsTypeId="urn:microsoft.com/office/officeart/2005/8/quickstyle/simple1" qsCatId="simple" csTypeId="urn:microsoft.com/office/officeart/2005/8/colors/colorful2" csCatId="colorful" phldr="1"/>
      <dgm:spPr/>
      <dgm:t>
        <a:bodyPr/>
        <a:lstStyle/>
        <a:p>
          <a:endParaRPr lang="en-US"/>
        </a:p>
      </dgm:t>
    </dgm:pt>
    <dgm:pt modelId="{1036F375-6003-4F21-AB8F-AE89DB3F4B5A}">
      <dgm:prSet/>
      <dgm:spPr/>
      <dgm:t>
        <a:bodyPr/>
        <a:lstStyle/>
        <a:p>
          <a:r>
            <a:rPr lang="en-US" dirty="0"/>
            <a:t>Go the Project Finance A-Z Page on edbodmer.com</a:t>
          </a:r>
        </a:p>
      </dgm:t>
    </dgm:pt>
    <dgm:pt modelId="{20BF04F5-1FCD-41EB-B9E9-993931C3BF87}" type="parTrans" cxnId="{74285A58-819E-4403-8377-6D083BFA7850}">
      <dgm:prSet/>
      <dgm:spPr/>
      <dgm:t>
        <a:bodyPr/>
        <a:lstStyle/>
        <a:p>
          <a:endParaRPr lang="en-US"/>
        </a:p>
      </dgm:t>
    </dgm:pt>
    <dgm:pt modelId="{1A76CBF9-3609-416B-AACC-2A8B9EAD06F2}" type="sibTrans" cxnId="{74285A58-819E-4403-8377-6D083BFA7850}">
      <dgm:prSet phldrT="1" phldr="0"/>
      <dgm:spPr/>
      <dgm:t>
        <a:bodyPr/>
        <a:lstStyle/>
        <a:p>
          <a:r>
            <a:rPr lang="en-US"/>
            <a:t>1</a:t>
          </a:r>
        </a:p>
      </dgm:t>
    </dgm:pt>
    <dgm:pt modelId="{2119FADE-AD88-4DB6-B8A4-59D2FA5F5527}">
      <dgm:prSet/>
      <dgm:spPr/>
      <dgm:t>
        <a:bodyPr/>
        <a:lstStyle/>
        <a:p>
          <a:r>
            <a:rPr lang="en-US"/>
            <a:t>Go to the Google Drive to Chapter 1, then B. Project Finance Model, then Project Finance Exercises</a:t>
          </a:r>
        </a:p>
      </dgm:t>
    </dgm:pt>
    <dgm:pt modelId="{4B2F3B00-1B16-4D79-A1DC-ED358DC65DDB}" type="parTrans" cxnId="{00910926-6610-43D7-8F35-F4377133D5CB}">
      <dgm:prSet/>
      <dgm:spPr/>
      <dgm:t>
        <a:bodyPr/>
        <a:lstStyle/>
        <a:p>
          <a:endParaRPr lang="en-US"/>
        </a:p>
      </dgm:t>
    </dgm:pt>
    <dgm:pt modelId="{191638AD-7480-44BA-840D-6C855204A313}" type="sibTrans" cxnId="{00910926-6610-43D7-8F35-F4377133D5CB}">
      <dgm:prSet phldrT="2" phldr="0"/>
      <dgm:spPr/>
      <dgm:t>
        <a:bodyPr/>
        <a:lstStyle/>
        <a:p>
          <a:r>
            <a:rPr lang="en-US"/>
            <a:t>2</a:t>
          </a:r>
        </a:p>
      </dgm:t>
    </dgm:pt>
    <dgm:pt modelId="{91F93BB2-B87B-42E6-B565-F3B155308DD2}" type="pres">
      <dgm:prSet presAssocID="{C43FC946-8E2B-44E2-B661-24DB6A8CD4DD}" presName="Name0" presStyleCnt="0">
        <dgm:presLayoutVars>
          <dgm:animLvl val="lvl"/>
          <dgm:resizeHandles val="exact"/>
        </dgm:presLayoutVars>
      </dgm:prSet>
      <dgm:spPr/>
    </dgm:pt>
    <dgm:pt modelId="{21CDEDD3-3C28-4846-A6BF-460F5A94E004}" type="pres">
      <dgm:prSet presAssocID="{1036F375-6003-4F21-AB8F-AE89DB3F4B5A}" presName="compositeNode" presStyleCnt="0">
        <dgm:presLayoutVars>
          <dgm:bulletEnabled val="1"/>
        </dgm:presLayoutVars>
      </dgm:prSet>
      <dgm:spPr/>
    </dgm:pt>
    <dgm:pt modelId="{4D6F34C8-DD5B-4159-B9E4-35DAB00D66DA}" type="pres">
      <dgm:prSet presAssocID="{1036F375-6003-4F21-AB8F-AE89DB3F4B5A}" presName="bgRect" presStyleLbl="bgAccFollowNode1" presStyleIdx="0" presStyleCnt="2"/>
      <dgm:spPr/>
    </dgm:pt>
    <dgm:pt modelId="{97EC779D-F4D8-4E68-9501-BF981419D46C}" type="pres">
      <dgm:prSet presAssocID="{1A76CBF9-3609-416B-AACC-2A8B9EAD06F2}" presName="sibTransNodeCircle" presStyleLbl="alignNode1" presStyleIdx="0" presStyleCnt="4">
        <dgm:presLayoutVars>
          <dgm:chMax val="0"/>
          <dgm:bulletEnabled/>
        </dgm:presLayoutVars>
      </dgm:prSet>
      <dgm:spPr/>
    </dgm:pt>
    <dgm:pt modelId="{25979B53-737F-4D65-B701-308F4FF529B7}" type="pres">
      <dgm:prSet presAssocID="{1036F375-6003-4F21-AB8F-AE89DB3F4B5A}" presName="bottomLine" presStyleLbl="alignNode1" presStyleIdx="1" presStyleCnt="4">
        <dgm:presLayoutVars/>
      </dgm:prSet>
      <dgm:spPr/>
    </dgm:pt>
    <dgm:pt modelId="{0C1A0B54-DFA3-4F36-8DA2-294A93BDB8FF}" type="pres">
      <dgm:prSet presAssocID="{1036F375-6003-4F21-AB8F-AE89DB3F4B5A}" presName="nodeText" presStyleLbl="bgAccFollowNode1" presStyleIdx="0" presStyleCnt="2">
        <dgm:presLayoutVars>
          <dgm:bulletEnabled val="1"/>
        </dgm:presLayoutVars>
      </dgm:prSet>
      <dgm:spPr/>
    </dgm:pt>
    <dgm:pt modelId="{0280809E-B258-4E41-B746-ECEE7463EF0A}" type="pres">
      <dgm:prSet presAssocID="{1A76CBF9-3609-416B-AACC-2A8B9EAD06F2}" presName="sibTrans" presStyleCnt="0"/>
      <dgm:spPr/>
    </dgm:pt>
    <dgm:pt modelId="{2E4FCE76-CAB5-4C19-990C-DA73B362EF9C}" type="pres">
      <dgm:prSet presAssocID="{2119FADE-AD88-4DB6-B8A4-59D2FA5F5527}" presName="compositeNode" presStyleCnt="0">
        <dgm:presLayoutVars>
          <dgm:bulletEnabled val="1"/>
        </dgm:presLayoutVars>
      </dgm:prSet>
      <dgm:spPr/>
    </dgm:pt>
    <dgm:pt modelId="{985F164F-F92B-4BDD-A3C1-DB510C1E77A6}" type="pres">
      <dgm:prSet presAssocID="{2119FADE-AD88-4DB6-B8A4-59D2FA5F5527}" presName="bgRect" presStyleLbl="bgAccFollowNode1" presStyleIdx="1" presStyleCnt="2"/>
      <dgm:spPr/>
    </dgm:pt>
    <dgm:pt modelId="{402B87E0-F76B-4AEE-B2A7-98D0E8DC5B4C}" type="pres">
      <dgm:prSet presAssocID="{191638AD-7480-44BA-840D-6C855204A313}" presName="sibTransNodeCircle" presStyleLbl="alignNode1" presStyleIdx="2" presStyleCnt="4">
        <dgm:presLayoutVars>
          <dgm:chMax val="0"/>
          <dgm:bulletEnabled/>
        </dgm:presLayoutVars>
      </dgm:prSet>
      <dgm:spPr/>
    </dgm:pt>
    <dgm:pt modelId="{2B9FFD88-E322-4410-8204-394AD355924D}" type="pres">
      <dgm:prSet presAssocID="{2119FADE-AD88-4DB6-B8A4-59D2FA5F5527}" presName="bottomLine" presStyleLbl="alignNode1" presStyleIdx="3" presStyleCnt="4">
        <dgm:presLayoutVars/>
      </dgm:prSet>
      <dgm:spPr/>
    </dgm:pt>
    <dgm:pt modelId="{10459846-6833-4196-A940-B554AF39B08F}" type="pres">
      <dgm:prSet presAssocID="{2119FADE-AD88-4DB6-B8A4-59D2FA5F5527}" presName="nodeText" presStyleLbl="bgAccFollowNode1" presStyleIdx="1" presStyleCnt="2">
        <dgm:presLayoutVars>
          <dgm:bulletEnabled val="1"/>
        </dgm:presLayoutVars>
      </dgm:prSet>
      <dgm:spPr/>
    </dgm:pt>
  </dgm:ptLst>
  <dgm:cxnLst>
    <dgm:cxn modelId="{918D211A-B66E-489F-B329-36FED1D8580C}" type="presOf" srcId="{1036F375-6003-4F21-AB8F-AE89DB3F4B5A}" destId="{0C1A0B54-DFA3-4F36-8DA2-294A93BDB8FF}" srcOrd="1" destOrd="0" presId="urn:microsoft.com/office/officeart/2016/7/layout/BasicLinearProcessNumbered"/>
    <dgm:cxn modelId="{00910926-6610-43D7-8F35-F4377133D5CB}" srcId="{C43FC946-8E2B-44E2-B661-24DB6A8CD4DD}" destId="{2119FADE-AD88-4DB6-B8A4-59D2FA5F5527}" srcOrd="1" destOrd="0" parTransId="{4B2F3B00-1B16-4D79-A1DC-ED358DC65DDB}" sibTransId="{191638AD-7480-44BA-840D-6C855204A313}"/>
    <dgm:cxn modelId="{E4FBC334-CEE0-4978-99C8-7263BF132E2E}" type="presOf" srcId="{191638AD-7480-44BA-840D-6C855204A313}" destId="{402B87E0-F76B-4AEE-B2A7-98D0E8DC5B4C}" srcOrd="0" destOrd="0" presId="urn:microsoft.com/office/officeart/2016/7/layout/BasicLinearProcessNumbered"/>
    <dgm:cxn modelId="{38954D3C-576B-4DC3-B14F-457FA9EF204F}" type="presOf" srcId="{1A76CBF9-3609-416B-AACC-2A8B9EAD06F2}" destId="{97EC779D-F4D8-4E68-9501-BF981419D46C}" srcOrd="0" destOrd="0" presId="urn:microsoft.com/office/officeart/2016/7/layout/BasicLinearProcessNumbered"/>
    <dgm:cxn modelId="{1E06E45E-E86B-41A7-9BA6-144C9B5FC1B0}" type="presOf" srcId="{1036F375-6003-4F21-AB8F-AE89DB3F4B5A}" destId="{4D6F34C8-DD5B-4159-B9E4-35DAB00D66DA}" srcOrd="0" destOrd="0" presId="urn:microsoft.com/office/officeart/2016/7/layout/BasicLinearProcessNumbered"/>
    <dgm:cxn modelId="{42672F46-7F96-4D51-B6F2-1273149AA708}" type="presOf" srcId="{C43FC946-8E2B-44E2-B661-24DB6A8CD4DD}" destId="{91F93BB2-B87B-42E6-B565-F3B155308DD2}" srcOrd="0" destOrd="0" presId="urn:microsoft.com/office/officeart/2016/7/layout/BasicLinearProcessNumbered"/>
    <dgm:cxn modelId="{74285A58-819E-4403-8377-6D083BFA7850}" srcId="{C43FC946-8E2B-44E2-B661-24DB6A8CD4DD}" destId="{1036F375-6003-4F21-AB8F-AE89DB3F4B5A}" srcOrd="0" destOrd="0" parTransId="{20BF04F5-1FCD-41EB-B9E9-993931C3BF87}" sibTransId="{1A76CBF9-3609-416B-AACC-2A8B9EAD06F2}"/>
    <dgm:cxn modelId="{7DB7757F-6D2E-4E90-B604-3A77F909134B}" type="presOf" srcId="{2119FADE-AD88-4DB6-B8A4-59D2FA5F5527}" destId="{10459846-6833-4196-A940-B554AF39B08F}" srcOrd="1" destOrd="0" presId="urn:microsoft.com/office/officeart/2016/7/layout/BasicLinearProcessNumbered"/>
    <dgm:cxn modelId="{9D3BF4B6-AC13-4611-94F5-ACCC841B3877}" type="presOf" srcId="{2119FADE-AD88-4DB6-B8A4-59D2FA5F5527}" destId="{985F164F-F92B-4BDD-A3C1-DB510C1E77A6}" srcOrd="0" destOrd="0" presId="urn:microsoft.com/office/officeart/2016/7/layout/BasicLinearProcessNumbered"/>
    <dgm:cxn modelId="{338C0B34-0E86-4627-BAF8-016159E36222}" type="presParOf" srcId="{91F93BB2-B87B-42E6-B565-F3B155308DD2}" destId="{21CDEDD3-3C28-4846-A6BF-460F5A94E004}" srcOrd="0" destOrd="0" presId="urn:microsoft.com/office/officeart/2016/7/layout/BasicLinearProcessNumbered"/>
    <dgm:cxn modelId="{89335DDB-90A6-4CFD-BAE0-6E2329A58724}" type="presParOf" srcId="{21CDEDD3-3C28-4846-A6BF-460F5A94E004}" destId="{4D6F34C8-DD5B-4159-B9E4-35DAB00D66DA}" srcOrd="0" destOrd="0" presId="urn:microsoft.com/office/officeart/2016/7/layout/BasicLinearProcessNumbered"/>
    <dgm:cxn modelId="{99EDE6E3-33C9-4547-9CC6-0115DA9F2EB3}" type="presParOf" srcId="{21CDEDD3-3C28-4846-A6BF-460F5A94E004}" destId="{97EC779D-F4D8-4E68-9501-BF981419D46C}" srcOrd="1" destOrd="0" presId="urn:microsoft.com/office/officeart/2016/7/layout/BasicLinearProcessNumbered"/>
    <dgm:cxn modelId="{17AAF696-4D29-4728-8E2B-77F53310B080}" type="presParOf" srcId="{21CDEDD3-3C28-4846-A6BF-460F5A94E004}" destId="{25979B53-737F-4D65-B701-308F4FF529B7}" srcOrd="2" destOrd="0" presId="urn:microsoft.com/office/officeart/2016/7/layout/BasicLinearProcessNumbered"/>
    <dgm:cxn modelId="{F179E978-62D9-445D-A34F-63AB78B1DB95}" type="presParOf" srcId="{21CDEDD3-3C28-4846-A6BF-460F5A94E004}" destId="{0C1A0B54-DFA3-4F36-8DA2-294A93BDB8FF}" srcOrd="3" destOrd="0" presId="urn:microsoft.com/office/officeart/2016/7/layout/BasicLinearProcessNumbered"/>
    <dgm:cxn modelId="{829A0390-F0FC-4C6B-A5A9-153154DFCD57}" type="presParOf" srcId="{91F93BB2-B87B-42E6-B565-F3B155308DD2}" destId="{0280809E-B258-4E41-B746-ECEE7463EF0A}" srcOrd="1" destOrd="0" presId="urn:microsoft.com/office/officeart/2016/7/layout/BasicLinearProcessNumbered"/>
    <dgm:cxn modelId="{87ACF6BE-182E-4006-A19D-642389C2FA5A}" type="presParOf" srcId="{91F93BB2-B87B-42E6-B565-F3B155308DD2}" destId="{2E4FCE76-CAB5-4C19-990C-DA73B362EF9C}" srcOrd="2" destOrd="0" presId="urn:microsoft.com/office/officeart/2016/7/layout/BasicLinearProcessNumbered"/>
    <dgm:cxn modelId="{94449606-F10C-4BB3-BF12-0A772F72C8F9}" type="presParOf" srcId="{2E4FCE76-CAB5-4C19-990C-DA73B362EF9C}" destId="{985F164F-F92B-4BDD-A3C1-DB510C1E77A6}" srcOrd="0" destOrd="0" presId="urn:microsoft.com/office/officeart/2016/7/layout/BasicLinearProcessNumbered"/>
    <dgm:cxn modelId="{5FEDC13E-8E66-48BA-94B6-A9DDC709B182}" type="presParOf" srcId="{2E4FCE76-CAB5-4C19-990C-DA73B362EF9C}" destId="{402B87E0-F76B-4AEE-B2A7-98D0E8DC5B4C}" srcOrd="1" destOrd="0" presId="urn:microsoft.com/office/officeart/2016/7/layout/BasicLinearProcessNumbered"/>
    <dgm:cxn modelId="{F0A01B50-4E83-4DF7-8C3F-EE81152D6D16}" type="presParOf" srcId="{2E4FCE76-CAB5-4C19-990C-DA73B362EF9C}" destId="{2B9FFD88-E322-4410-8204-394AD355924D}" srcOrd="2" destOrd="0" presId="urn:microsoft.com/office/officeart/2016/7/layout/BasicLinearProcessNumbered"/>
    <dgm:cxn modelId="{74445992-8885-4EC3-B2BE-EDEC6E81C013}" type="presParOf" srcId="{2E4FCE76-CAB5-4C19-990C-DA73B362EF9C}" destId="{10459846-6833-4196-A940-B554AF39B08F}"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6B5C46F-C222-40B9-941D-497BE69D8B83}" type="doc">
      <dgm:prSet loTypeId="urn:microsoft.com/office/officeart/2016/7/layout/RepeatingBendingProcessNew" loCatId="process" qsTypeId="urn:microsoft.com/office/officeart/2005/8/quickstyle/simple1" qsCatId="simple" csTypeId="urn:microsoft.com/office/officeart/2005/8/colors/colorful2" csCatId="colorful"/>
      <dgm:spPr/>
      <dgm:t>
        <a:bodyPr/>
        <a:lstStyle/>
        <a:p>
          <a:endParaRPr lang="en-US"/>
        </a:p>
      </dgm:t>
    </dgm:pt>
    <dgm:pt modelId="{27E4C937-2B36-41F6-AEAE-FF4482898B85}">
      <dgm:prSet/>
      <dgm:spPr/>
      <dgm:t>
        <a:bodyPr/>
        <a:lstStyle/>
        <a:p>
          <a:r>
            <a:rPr lang="en-US"/>
            <a:t>Begin with Total EPC Cost</a:t>
          </a:r>
        </a:p>
      </dgm:t>
    </dgm:pt>
    <dgm:pt modelId="{A7E3E6BE-3E71-425E-A1D7-A9D30B345582}" type="parTrans" cxnId="{B706778E-395D-4963-A3D9-06B97AB2189B}">
      <dgm:prSet/>
      <dgm:spPr/>
      <dgm:t>
        <a:bodyPr/>
        <a:lstStyle/>
        <a:p>
          <a:endParaRPr lang="en-US"/>
        </a:p>
      </dgm:t>
    </dgm:pt>
    <dgm:pt modelId="{DBC2B2B2-4C69-443A-B595-33B157458724}" type="sibTrans" cxnId="{B706778E-395D-4963-A3D9-06B97AB2189B}">
      <dgm:prSet/>
      <dgm:spPr/>
      <dgm:t>
        <a:bodyPr/>
        <a:lstStyle/>
        <a:p>
          <a:endParaRPr lang="en-US"/>
        </a:p>
      </dgm:t>
    </dgm:pt>
    <dgm:pt modelId="{E3B352DE-BC53-4C05-B8DD-3F47B5BCA0BB}">
      <dgm:prSet/>
      <dgm:spPr/>
      <dgm:t>
        <a:bodyPr/>
        <a:lstStyle/>
        <a:p>
          <a:r>
            <a:rPr lang="en-US"/>
            <a:t>Subtract</a:t>
          </a:r>
        </a:p>
      </dgm:t>
    </dgm:pt>
    <dgm:pt modelId="{15E544E9-921C-4E21-A5CD-D123313A5093}" type="parTrans" cxnId="{A2408CB3-38C4-4809-8F28-858CFBDDBB2C}">
      <dgm:prSet/>
      <dgm:spPr/>
      <dgm:t>
        <a:bodyPr/>
        <a:lstStyle/>
        <a:p>
          <a:endParaRPr lang="en-US"/>
        </a:p>
      </dgm:t>
    </dgm:pt>
    <dgm:pt modelId="{30B1FA4D-0299-4668-A7AA-51CF17F20DD5}" type="sibTrans" cxnId="{A2408CB3-38C4-4809-8F28-858CFBDDBB2C}">
      <dgm:prSet/>
      <dgm:spPr/>
      <dgm:t>
        <a:bodyPr/>
        <a:lstStyle/>
        <a:p>
          <a:endParaRPr lang="en-US"/>
        </a:p>
      </dgm:t>
    </dgm:pt>
    <dgm:pt modelId="{4953FA23-105D-40E0-B4D6-142FB9954A2D}">
      <dgm:prSet/>
      <dgm:spPr/>
      <dgm:t>
        <a:bodyPr/>
        <a:lstStyle/>
        <a:p>
          <a:r>
            <a:rPr lang="en-US"/>
            <a:t>Opening Balance of Work-in-Progress</a:t>
          </a:r>
        </a:p>
      </dgm:t>
    </dgm:pt>
    <dgm:pt modelId="{7A7DB1B5-19AA-4D04-A000-9FF8432B07BA}" type="parTrans" cxnId="{A8113DC9-C91D-46D7-8457-AF8522F081E9}">
      <dgm:prSet/>
      <dgm:spPr/>
      <dgm:t>
        <a:bodyPr/>
        <a:lstStyle/>
        <a:p>
          <a:endParaRPr lang="en-US"/>
        </a:p>
      </dgm:t>
    </dgm:pt>
    <dgm:pt modelId="{35CA0EA2-3844-409B-8A2C-EE01D55A295A}" type="sibTrans" cxnId="{A8113DC9-C91D-46D7-8457-AF8522F081E9}">
      <dgm:prSet/>
      <dgm:spPr/>
      <dgm:t>
        <a:bodyPr/>
        <a:lstStyle/>
        <a:p>
          <a:endParaRPr lang="en-US"/>
        </a:p>
      </dgm:t>
    </dgm:pt>
    <dgm:pt modelId="{63D9879B-76B3-4EFF-8E1B-02A4585F7005}">
      <dgm:prSet/>
      <dgm:spPr/>
      <dgm:t>
        <a:bodyPr/>
        <a:lstStyle/>
        <a:p>
          <a:r>
            <a:rPr lang="en-US"/>
            <a:t>Hold Constant in Last Historic Year</a:t>
          </a:r>
        </a:p>
      </dgm:t>
    </dgm:pt>
    <dgm:pt modelId="{029ED78D-5070-47EF-94F0-1BE52920F44B}" type="parTrans" cxnId="{BE7E5604-1FA5-494F-AE3D-1723EA3A58FD}">
      <dgm:prSet/>
      <dgm:spPr/>
      <dgm:t>
        <a:bodyPr/>
        <a:lstStyle/>
        <a:p>
          <a:endParaRPr lang="en-US"/>
        </a:p>
      </dgm:t>
    </dgm:pt>
    <dgm:pt modelId="{615D4643-D479-4F53-9FCD-74BDE9544868}" type="sibTrans" cxnId="{BE7E5604-1FA5-494F-AE3D-1723EA3A58FD}">
      <dgm:prSet/>
      <dgm:spPr/>
      <dgm:t>
        <a:bodyPr/>
        <a:lstStyle/>
        <a:p>
          <a:endParaRPr lang="en-US"/>
        </a:p>
      </dgm:t>
    </dgm:pt>
    <dgm:pt modelId="{404000A6-B668-4DFB-9889-00F00876F0D7}" type="pres">
      <dgm:prSet presAssocID="{A6B5C46F-C222-40B9-941D-497BE69D8B83}" presName="Name0" presStyleCnt="0">
        <dgm:presLayoutVars>
          <dgm:dir/>
          <dgm:resizeHandles val="exact"/>
        </dgm:presLayoutVars>
      </dgm:prSet>
      <dgm:spPr/>
    </dgm:pt>
    <dgm:pt modelId="{29212A5C-9F70-42B2-8AAE-1759B05AF629}" type="pres">
      <dgm:prSet presAssocID="{27E4C937-2B36-41F6-AEAE-FF4482898B85}" presName="node" presStyleLbl="node1" presStyleIdx="0" presStyleCnt="2">
        <dgm:presLayoutVars>
          <dgm:bulletEnabled val="1"/>
        </dgm:presLayoutVars>
      </dgm:prSet>
      <dgm:spPr/>
    </dgm:pt>
    <dgm:pt modelId="{49DB36D4-C1EE-4092-A74B-BA22F9D7F40C}" type="pres">
      <dgm:prSet presAssocID="{DBC2B2B2-4C69-443A-B595-33B157458724}" presName="sibTrans" presStyleLbl="sibTrans1D1" presStyleIdx="0" presStyleCnt="1"/>
      <dgm:spPr/>
    </dgm:pt>
    <dgm:pt modelId="{7EEE33BF-CC3C-44B2-9CBE-43F27CC93D35}" type="pres">
      <dgm:prSet presAssocID="{DBC2B2B2-4C69-443A-B595-33B157458724}" presName="connectorText" presStyleLbl="sibTrans1D1" presStyleIdx="0" presStyleCnt="1"/>
      <dgm:spPr/>
    </dgm:pt>
    <dgm:pt modelId="{EDF8B5ED-FA1A-44E6-BF0E-64D21B6A0069}" type="pres">
      <dgm:prSet presAssocID="{4953FA23-105D-40E0-B4D6-142FB9954A2D}" presName="node" presStyleLbl="node1" presStyleIdx="1" presStyleCnt="2">
        <dgm:presLayoutVars>
          <dgm:bulletEnabled val="1"/>
        </dgm:presLayoutVars>
      </dgm:prSet>
      <dgm:spPr/>
    </dgm:pt>
  </dgm:ptLst>
  <dgm:cxnLst>
    <dgm:cxn modelId="{BE7E5604-1FA5-494F-AE3D-1723EA3A58FD}" srcId="{4953FA23-105D-40E0-B4D6-142FB9954A2D}" destId="{63D9879B-76B3-4EFF-8E1B-02A4585F7005}" srcOrd="0" destOrd="0" parTransId="{029ED78D-5070-47EF-94F0-1BE52920F44B}" sibTransId="{615D4643-D479-4F53-9FCD-74BDE9544868}"/>
    <dgm:cxn modelId="{D458B60A-EE0A-49DB-8670-E56678E75228}" type="presOf" srcId="{27E4C937-2B36-41F6-AEAE-FF4482898B85}" destId="{29212A5C-9F70-42B2-8AAE-1759B05AF629}" srcOrd="0" destOrd="0" presId="urn:microsoft.com/office/officeart/2016/7/layout/RepeatingBendingProcessNew"/>
    <dgm:cxn modelId="{36384937-E46B-4895-BCBE-7D81F341B29D}" type="presOf" srcId="{A6B5C46F-C222-40B9-941D-497BE69D8B83}" destId="{404000A6-B668-4DFB-9889-00F00876F0D7}" srcOrd="0" destOrd="0" presId="urn:microsoft.com/office/officeart/2016/7/layout/RepeatingBendingProcessNew"/>
    <dgm:cxn modelId="{8494E769-F26B-444C-8B43-AE1995CC5A7F}" type="presOf" srcId="{E3B352DE-BC53-4C05-B8DD-3F47B5BCA0BB}" destId="{29212A5C-9F70-42B2-8AAE-1759B05AF629}" srcOrd="0" destOrd="1" presId="urn:microsoft.com/office/officeart/2016/7/layout/RepeatingBendingProcessNew"/>
    <dgm:cxn modelId="{B706778E-395D-4963-A3D9-06B97AB2189B}" srcId="{A6B5C46F-C222-40B9-941D-497BE69D8B83}" destId="{27E4C937-2B36-41F6-AEAE-FF4482898B85}" srcOrd="0" destOrd="0" parTransId="{A7E3E6BE-3E71-425E-A1D7-A9D30B345582}" sibTransId="{DBC2B2B2-4C69-443A-B595-33B157458724}"/>
    <dgm:cxn modelId="{A2408CB3-38C4-4809-8F28-858CFBDDBB2C}" srcId="{27E4C937-2B36-41F6-AEAE-FF4482898B85}" destId="{E3B352DE-BC53-4C05-B8DD-3F47B5BCA0BB}" srcOrd="0" destOrd="0" parTransId="{15E544E9-921C-4E21-A5CD-D123313A5093}" sibTransId="{30B1FA4D-0299-4668-A7AA-51CF17F20DD5}"/>
    <dgm:cxn modelId="{AAAC13C3-4599-4176-BFA6-F01FB1A9DC73}" type="presOf" srcId="{63D9879B-76B3-4EFF-8E1B-02A4585F7005}" destId="{EDF8B5ED-FA1A-44E6-BF0E-64D21B6A0069}" srcOrd="0" destOrd="1" presId="urn:microsoft.com/office/officeart/2016/7/layout/RepeatingBendingProcessNew"/>
    <dgm:cxn modelId="{A8113DC9-C91D-46D7-8457-AF8522F081E9}" srcId="{A6B5C46F-C222-40B9-941D-497BE69D8B83}" destId="{4953FA23-105D-40E0-B4D6-142FB9954A2D}" srcOrd="1" destOrd="0" parTransId="{7A7DB1B5-19AA-4D04-A000-9FF8432B07BA}" sibTransId="{35CA0EA2-3844-409B-8A2C-EE01D55A295A}"/>
    <dgm:cxn modelId="{351FB5DA-8368-4BDC-A26B-9A48399E46B9}" type="presOf" srcId="{DBC2B2B2-4C69-443A-B595-33B157458724}" destId="{7EEE33BF-CC3C-44B2-9CBE-43F27CC93D35}" srcOrd="1" destOrd="0" presId="urn:microsoft.com/office/officeart/2016/7/layout/RepeatingBendingProcessNew"/>
    <dgm:cxn modelId="{FD5F6EE8-D4D0-49A7-85A8-CDA13DC782D3}" type="presOf" srcId="{DBC2B2B2-4C69-443A-B595-33B157458724}" destId="{49DB36D4-C1EE-4092-A74B-BA22F9D7F40C}" srcOrd="0" destOrd="0" presId="urn:microsoft.com/office/officeart/2016/7/layout/RepeatingBendingProcessNew"/>
    <dgm:cxn modelId="{9E9172FD-52EC-4D57-A705-DD77E4E8C4E0}" type="presOf" srcId="{4953FA23-105D-40E0-B4D6-142FB9954A2D}" destId="{EDF8B5ED-FA1A-44E6-BF0E-64D21B6A0069}" srcOrd="0" destOrd="0" presId="urn:microsoft.com/office/officeart/2016/7/layout/RepeatingBendingProcessNew"/>
    <dgm:cxn modelId="{12ED4291-5680-48F9-AED2-90D70BF9465A}" type="presParOf" srcId="{404000A6-B668-4DFB-9889-00F00876F0D7}" destId="{29212A5C-9F70-42B2-8AAE-1759B05AF629}" srcOrd="0" destOrd="0" presId="urn:microsoft.com/office/officeart/2016/7/layout/RepeatingBendingProcessNew"/>
    <dgm:cxn modelId="{FBA0EC37-37C4-48CC-BCBC-707E210D5C78}" type="presParOf" srcId="{404000A6-B668-4DFB-9889-00F00876F0D7}" destId="{49DB36D4-C1EE-4092-A74B-BA22F9D7F40C}" srcOrd="1" destOrd="0" presId="urn:microsoft.com/office/officeart/2016/7/layout/RepeatingBendingProcessNew"/>
    <dgm:cxn modelId="{83B29AA8-D3A1-4E4D-95F5-49008DF8F2AF}" type="presParOf" srcId="{49DB36D4-C1EE-4092-A74B-BA22F9D7F40C}" destId="{7EEE33BF-CC3C-44B2-9CBE-43F27CC93D35}" srcOrd="0" destOrd="0" presId="urn:microsoft.com/office/officeart/2016/7/layout/RepeatingBendingProcessNew"/>
    <dgm:cxn modelId="{EFE98333-87FB-4B84-A9D1-C0103765352D}" type="presParOf" srcId="{404000A6-B668-4DFB-9889-00F00876F0D7}" destId="{EDF8B5ED-FA1A-44E6-BF0E-64D21B6A0069}" srcOrd="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46F795-F901-4D64-BC3A-B27CE48875A4}"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025E313C-0F06-4B19-83F0-9F6E23CDAF4E}">
      <dgm:prSet/>
      <dgm:spPr/>
      <dgm:t>
        <a:bodyPr/>
        <a:lstStyle/>
        <a:p>
          <a:r>
            <a:rPr lang="en-US" dirty="0"/>
            <a:t>If you think you have to work on everything in this model it will be torture.</a:t>
          </a:r>
        </a:p>
      </dgm:t>
    </dgm:pt>
    <dgm:pt modelId="{B435A8BE-0589-45B9-9D8B-7D21ADC2AD61}" type="parTrans" cxnId="{8A62F059-10CA-4134-841A-608FBB6D2A68}">
      <dgm:prSet/>
      <dgm:spPr/>
      <dgm:t>
        <a:bodyPr/>
        <a:lstStyle/>
        <a:p>
          <a:endParaRPr lang="en-US"/>
        </a:p>
      </dgm:t>
    </dgm:pt>
    <dgm:pt modelId="{F6C0CC46-B6D2-49BE-AAFC-49D94079BD96}" type="sibTrans" cxnId="{8A62F059-10CA-4134-841A-608FBB6D2A68}">
      <dgm:prSet/>
      <dgm:spPr/>
      <dgm:t>
        <a:bodyPr/>
        <a:lstStyle/>
        <a:p>
          <a:endParaRPr lang="en-US"/>
        </a:p>
      </dgm:t>
    </dgm:pt>
    <dgm:pt modelId="{3F5B49C0-44B8-4911-B6E4-1CCABA8ED61F}">
      <dgm:prSet/>
      <dgm:spPr/>
      <dgm:t>
        <a:bodyPr/>
        <a:lstStyle/>
        <a:p>
          <a:r>
            <a:rPr lang="en-US" dirty="0"/>
            <a:t>I am a student and learning these things as I go. </a:t>
          </a:r>
        </a:p>
      </dgm:t>
    </dgm:pt>
    <dgm:pt modelId="{3D7BC1FF-B60D-4CB3-A621-A6A465B0A8C8}" type="parTrans" cxnId="{D3F00886-B3BE-4579-8884-77F2B09F0C91}">
      <dgm:prSet/>
      <dgm:spPr/>
      <dgm:t>
        <a:bodyPr/>
        <a:lstStyle/>
        <a:p>
          <a:endParaRPr lang="en-US"/>
        </a:p>
      </dgm:t>
    </dgm:pt>
    <dgm:pt modelId="{9CA7CE12-29C9-48FF-BBC9-0B6CBE80FADA}" type="sibTrans" cxnId="{D3F00886-B3BE-4579-8884-77F2B09F0C91}">
      <dgm:prSet/>
      <dgm:spPr/>
      <dgm:t>
        <a:bodyPr/>
        <a:lstStyle/>
        <a:p>
          <a:endParaRPr lang="en-US"/>
        </a:p>
      </dgm:t>
    </dgm:pt>
    <dgm:pt modelId="{A4DA9CE7-B247-4D77-923B-E97509619ECA}">
      <dgm:prSet/>
      <dgm:spPr/>
      <dgm:t>
        <a:bodyPr/>
        <a:lstStyle/>
        <a:p>
          <a:r>
            <a:rPr lang="en-US" dirty="0"/>
            <a:t>This video and file was made as a follow-up to a class as many videos. </a:t>
          </a:r>
        </a:p>
      </dgm:t>
    </dgm:pt>
    <dgm:pt modelId="{92392945-08F9-441E-88BD-6C501E100920}" type="parTrans" cxnId="{5EB22D27-1FE7-4854-AE8C-6D66A37501C6}">
      <dgm:prSet/>
      <dgm:spPr/>
      <dgm:t>
        <a:bodyPr/>
        <a:lstStyle/>
        <a:p>
          <a:endParaRPr lang="en-US"/>
        </a:p>
      </dgm:t>
    </dgm:pt>
    <dgm:pt modelId="{21DC2318-6847-4BED-A9B8-11CD90BE52C5}" type="sibTrans" cxnId="{5EB22D27-1FE7-4854-AE8C-6D66A37501C6}">
      <dgm:prSet/>
      <dgm:spPr/>
      <dgm:t>
        <a:bodyPr/>
        <a:lstStyle/>
        <a:p>
          <a:endParaRPr lang="en-US"/>
        </a:p>
      </dgm:t>
    </dgm:pt>
    <dgm:pt modelId="{A7935D04-0997-452F-8780-14C22B16F93B}" type="pres">
      <dgm:prSet presAssocID="{5E46F795-F901-4D64-BC3A-B27CE48875A4}" presName="vert0" presStyleCnt="0">
        <dgm:presLayoutVars>
          <dgm:dir/>
          <dgm:animOne val="branch"/>
          <dgm:animLvl val="lvl"/>
        </dgm:presLayoutVars>
      </dgm:prSet>
      <dgm:spPr/>
    </dgm:pt>
    <dgm:pt modelId="{851A9038-1AAD-49BA-8637-5C158F70E2E8}" type="pres">
      <dgm:prSet presAssocID="{025E313C-0F06-4B19-83F0-9F6E23CDAF4E}" presName="thickLine" presStyleLbl="alignNode1" presStyleIdx="0" presStyleCnt="3"/>
      <dgm:spPr/>
    </dgm:pt>
    <dgm:pt modelId="{66497741-86FC-46EE-B82C-865385C24BA8}" type="pres">
      <dgm:prSet presAssocID="{025E313C-0F06-4B19-83F0-9F6E23CDAF4E}" presName="horz1" presStyleCnt="0"/>
      <dgm:spPr/>
    </dgm:pt>
    <dgm:pt modelId="{C797A987-0DBB-4DBF-909B-7F42226A539A}" type="pres">
      <dgm:prSet presAssocID="{025E313C-0F06-4B19-83F0-9F6E23CDAF4E}" presName="tx1" presStyleLbl="revTx" presStyleIdx="0" presStyleCnt="3"/>
      <dgm:spPr/>
    </dgm:pt>
    <dgm:pt modelId="{FE74C857-F0F7-4FD0-9F52-51B618419B8E}" type="pres">
      <dgm:prSet presAssocID="{025E313C-0F06-4B19-83F0-9F6E23CDAF4E}" presName="vert1" presStyleCnt="0"/>
      <dgm:spPr/>
    </dgm:pt>
    <dgm:pt modelId="{ED6256DF-AAF9-4E91-BCBA-8482BBA5DBDD}" type="pres">
      <dgm:prSet presAssocID="{3F5B49C0-44B8-4911-B6E4-1CCABA8ED61F}" presName="thickLine" presStyleLbl="alignNode1" presStyleIdx="1" presStyleCnt="3"/>
      <dgm:spPr/>
    </dgm:pt>
    <dgm:pt modelId="{4A6C86BC-4577-4432-9F6C-08857548CCDD}" type="pres">
      <dgm:prSet presAssocID="{3F5B49C0-44B8-4911-B6E4-1CCABA8ED61F}" presName="horz1" presStyleCnt="0"/>
      <dgm:spPr/>
    </dgm:pt>
    <dgm:pt modelId="{85B46EF5-2E21-40FF-87E9-FD15BB8B9E9B}" type="pres">
      <dgm:prSet presAssocID="{3F5B49C0-44B8-4911-B6E4-1CCABA8ED61F}" presName="tx1" presStyleLbl="revTx" presStyleIdx="1" presStyleCnt="3"/>
      <dgm:spPr/>
    </dgm:pt>
    <dgm:pt modelId="{219D4524-EFB8-42C0-AA99-D6D2F21D504B}" type="pres">
      <dgm:prSet presAssocID="{3F5B49C0-44B8-4911-B6E4-1CCABA8ED61F}" presName="vert1" presStyleCnt="0"/>
      <dgm:spPr/>
    </dgm:pt>
    <dgm:pt modelId="{C4250E07-455F-4134-988C-6807863E3C1F}" type="pres">
      <dgm:prSet presAssocID="{A4DA9CE7-B247-4D77-923B-E97509619ECA}" presName="thickLine" presStyleLbl="alignNode1" presStyleIdx="2" presStyleCnt="3"/>
      <dgm:spPr/>
    </dgm:pt>
    <dgm:pt modelId="{E222671F-DCC0-45E9-8242-976311D8A595}" type="pres">
      <dgm:prSet presAssocID="{A4DA9CE7-B247-4D77-923B-E97509619ECA}" presName="horz1" presStyleCnt="0"/>
      <dgm:spPr/>
    </dgm:pt>
    <dgm:pt modelId="{522A61D1-9F4E-471F-8C1E-F2E6E658796B}" type="pres">
      <dgm:prSet presAssocID="{A4DA9CE7-B247-4D77-923B-E97509619ECA}" presName="tx1" presStyleLbl="revTx" presStyleIdx="2" presStyleCnt="3"/>
      <dgm:spPr/>
    </dgm:pt>
    <dgm:pt modelId="{A49461EC-4A15-462D-8B1F-286DD611E552}" type="pres">
      <dgm:prSet presAssocID="{A4DA9CE7-B247-4D77-923B-E97509619ECA}" presName="vert1" presStyleCnt="0"/>
      <dgm:spPr/>
    </dgm:pt>
  </dgm:ptLst>
  <dgm:cxnLst>
    <dgm:cxn modelId="{5EB22D27-1FE7-4854-AE8C-6D66A37501C6}" srcId="{5E46F795-F901-4D64-BC3A-B27CE48875A4}" destId="{A4DA9CE7-B247-4D77-923B-E97509619ECA}" srcOrd="2" destOrd="0" parTransId="{92392945-08F9-441E-88BD-6C501E100920}" sibTransId="{21DC2318-6847-4BED-A9B8-11CD90BE52C5}"/>
    <dgm:cxn modelId="{EF542C69-3992-4770-A1C1-D286036F27CA}" type="presOf" srcId="{5E46F795-F901-4D64-BC3A-B27CE48875A4}" destId="{A7935D04-0997-452F-8780-14C22B16F93B}" srcOrd="0" destOrd="0" presId="urn:microsoft.com/office/officeart/2008/layout/LinedList"/>
    <dgm:cxn modelId="{8CC03F6D-32F2-4E38-9BB3-80C943AACBFF}" type="presOf" srcId="{A4DA9CE7-B247-4D77-923B-E97509619ECA}" destId="{522A61D1-9F4E-471F-8C1E-F2E6E658796B}" srcOrd="0" destOrd="0" presId="urn:microsoft.com/office/officeart/2008/layout/LinedList"/>
    <dgm:cxn modelId="{8A62F059-10CA-4134-841A-608FBB6D2A68}" srcId="{5E46F795-F901-4D64-BC3A-B27CE48875A4}" destId="{025E313C-0F06-4B19-83F0-9F6E23CDAF4E}" srcOrd="0" destOrd="0" parTransId="{B435A8BE-0589-45B9-9D8B-7D21ADC2AD61}" sibTransId="{F6C0CC46-B6D2-49BE-AAFC-49D94079BD96}"/>
    <dgm:cxn modelId="{D3F00886-B3BE-4579-8884-77F2B09F0C91}" srcId="{5E46F795-F901-4D64-BC3A-B27CE48875A4}" destId="{3F5B49C0-44B8-4911-B6E4-1CCABA8ED61F}" srcOrd="1" destOrd="0" parTransId="{3D7BC1FF-B60D-4CB3-A621-A6A465B0A8C8}" sibTransId="{9CA7CE12-29C9-48FF-BBC9-0B6CBE80FADA}"/>
    <dgm:cxn modelId="{C29AD8AF-EDF8-48F4-B14B-4F0D250103B9}" type="presOf" srcId="{025E313C-0F06-4B19-83F0-9F6E23CDAF4E}" destId="{C797A987-0DBB-4DBF-909B-7F42226A539A}" srcOrd="0" destOrd="0" presId="urn:microsoft.com/office/officeart/2008/layout/LinedList"/>
    <dgm:cxn modelId="{F85117E9-11AC-4BB3-BB58-69E3C5F4E706}" type="presOf" srcId="{3F5B49C0-44B8-4911-B6E4-1CCABA8ED61F}" destId="{85B46EF5-2E21-40FF-87E9-FD15BB8B9E9B}" srcOrd="0" destOrd="0" presId="urn:microsoft.com/office/officeart/2008/layout/LinedList"/>
    <dgm:cxn modelId="{4AD6E360-C70C-44FB-96AD-E507CF53A65E}" type="presParOf" srcId="{A7935D04-0997-452F-8780-14C22B16F93B}" destId="{851A9038-1AAD-49BA-8637-5C158F70E2E8}" srcOrd="0" destOrd="0" presId="urn:microsoft.com/office/officeart/2008/layout/LinedList"/>
    <dgm:cxn modelId="{96BE0074-FE89-4014-AC0C-6227C4635F61}" type="presParOf" srcId="{A7935D04-0997-452F-8780-14C22B16F93B}" destId="{66497741-86FC-46EE-B82C-865385C24BA8}" srcOrd="1" destOrd="0" presId="urn:microsoft.com/office/officeart/2008/layout/LinedList"/>
    <dgm:cxn modelId="{6EFC75D0-512D-4CF3-AB40-BA110C0BAAF6}" type="presParOf" srcId="{66497741-86FC-46EE-B82C-865385C24BA8}" destId="{C797A987-0DBB-4DBF-909B-7F42226A539A}" srcOrd="0" destOrd="0" presId="urn:microsoft.com/office/officeart/2008/layout/LinedList"/>
    <dgm:cxn modelId="{BF26E1A3-93F0-4A32-8A61-21FDE188C1BE}" type="presParOf" srcId="{66497741-86FC-46EE-B82C-865385C24BA8}" destId="{FE74C857-F0F7-4FD0-9F52-51B618419B8E}" srcOrd="1" destOrd="0" presId="urn:microsoft.com/office/officeart/2008/layout/LinedList"/>
    <dgm:cxn modelId="{3436B66B-66A3-4824-84AB-2B1879EC521C}" type="presParOf" srcId="{A7935D04-0997-452F-8780-14C22B16F93B}" destId="{ED6256DF-AAF9-4E91-BCBA-8482BBA5DBDD}" srcOrd="2" destOrd="0" presId="urn:microsoft.com/office/officeart/2008/layout/LinedList"/>
    <dgm:cxn modelId="{13A43C47-B44B-4BA6-845B-D8B9520B815A}" type="presParOf" srcId="{A7935D04-0997-452F-8780-14C22B16F93B}" destId="{4A6C86BC-4577-4432-9F6C-08857548CCDD}" srcOrd="3" destOrd="0" presId="urn:microsoft.com/office/officeart/2008/layout/LinedList"/>
    <dgm:cxn modelId="{FDFC46CA-F936-4575-BE1F-8CA629355F96}" type="presParOf" srcId="{4A6C86BC-4577-4432-9F6C-08857548CCDD}" destId="{85B46EF5-2E21-40FF-87E9-FD15BB8B9E9B}" srcOrd="0" destOrd="0" presId="urn:microsoft.com/office/officeart/2008/layout/LinedList"/>
    <dgm:cxn modelId="{F2394B41-0330-4871-A6EA-233DDF3FA06F}" type="presParOf" srcId="{4A6C86BC-4577-4432-9F6C-08857548CCDD}" destId="{219D4524-EFB8-42C0-AA99-D6D2F21D504B}" srcOrd="1" destOrd="0" presId="urn:microsoft.com/office/officeart/2008/layout/LinedList"/>
    <dgm:cxn modelId="{15507B28-B211-4EDC-92D9-158331C9F1BA}" type="presParOf" srcId="{A7935D04-0997-452F-8780-14C22B16F93B}" destId="{C4250E07-455F-4134-988C-6807863E3C1F}" srcOrd="4" destOrd="0" presId="urn:microsoft.com/office/officeart/2008/layout/LinedList"/>
    <dgm:cxn modelId="{F0B1239A-EF61-4C1A-96C3-D5A74CCA244B}" type="presParOf" srcId="{A7935D04-0997-452F-8780-14C22B16F93B}" destId="{E222671F-DCC0-45E9-8242-976311D8A595}" srcOrd="5" destOrd="0" presId="urn:microsoft.com/office/officeart/2008/layout/LinedList"/>
    <dgm:cxn modelId="{3C71C80B-1F17-4C30-A6F1-524265165B19}" type="presParOf" srcId="{E222671F-DCC0-45E9-8242-976311D8A595}" destId="{522A61D1-9F4E-471F-8C1E-F2E6E658796B}" srcOrd="0" destOrd="0" presId="urn:microsoft.com/office/officeart/2008/layout/LinedList"/>
    <dgm:cxn modelId="{CB1ABCE4-12C8-4C9D-BAD4-B37BE4344A09}" type="presParOf" srcId="{E222671F-DCC0-45E9-8242-976311D8A595}" destId="{A49461EC-4A15-462D-8B1F-286DD611E55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51F457-5B11-4514-8756-6F1F524B2BBE}" type="doc">
      <dgm:prSet loTypeId="urn:microsoft.com/office/officeart/2008/layout/LinedList" loCatId="Inbox" qsTypeId="urn:microsoft.com/office/officeart/2005/8/quickstyle/simple1" qsCatId="simple" csTypeId="urn:microsoft.com/office/officeart/2005/8/colors/colorful2" csCatId="colorful" phldr="1"/>
      <dgm:spPr/>
      <dgm:t>
        <a:bodyPr/>
        <a:lstStyle/>
        <a:p>
          <a:endParaRPr lang="en-US"/>
        </a:p>
      </dgm:t>
    </dgm:pt>
    <dgm:pt modelId="{E24FDA98-AA82-4202-A8DA-FEB90AB0AD01}">
      <dgm:prSet/>
      <dgm:spPr/>
      <dgm:t>
        <a:bodyPr/>
        <a:lstStyle/>
        <a:p>
          <a:r>
            <a:rPr lang="en-US" dirty="0"/>
            <a:t>Building a Model During Construction Period without Actuals that is flexible for pro-rata and equity first</a:t>
          </a:r>
        </a:p>
      </dgm:t>
    </dgm:pt>
    <dgm:pt modelId="{FF27D9E0-91C9-4A5B-A79A-D1B4E98EA3FD}" type="parTrans" cxnId="{EC08B210-4317-44AC-A1DF-F07E92C7A669}">
      <dgm:prSet/>
      <dgm:spPr/>
      <dgm:t>
        <a:bodyPr/>
        <a:lstStyle/>
        <a:p>
          <a:endParaRPr lang="en-US"/>
        </a:p>
      </dgm:t>
    </dgm:pt>
    <dgm:pt modelId="{BCDA2145-0D1D-402F-A443-78109189D10D}" type="sibTrans" cxnId="{EC08B210-4317-44AC-A1DF-F07E92C7A669}">
      <dgm:prSet/>
      <dgm:spPr/>
      <dgm:t>
        <a:bodyPr/>
        <a:lstStyle/>
        <a:p>
          <a:endParaRPr lang="en-US"/>
        </a:p>
      </dgm:t>
    </dgm:pt>
    <dgm:pt modelId="{5A8907D5-8D62-4770-9AA9-CC390F94CC63}">
      <dgm:prSet/>
      <dgm:spPr/>
      <dgm:t>
        <a:bodyPr/>
        <a:lstStyle/>
        <a:p>
          <a:r>
            <a:rPr lang="en-US" dirty="0"/>
            <a:t>Using the circular template to incorporate the user defined function. </a:t>
          </a:r>
        </a:p>
      </dgm:t>
    </dgm:pt>
    <dgm:pt modelId="{84DBE77A-C093-467E-8972-0B82D277FC3F}" type="parTrans" cxnId="{AEEC1FC8-22B7-4ACF-9D95-28088F429065}">
      <dgm:prSet/>
      <dgm:spPr/>
      <dgm:t>
        <a:bodyPr/>
        <a:lstStyle/>
        <a:p>
          <a:endParaRPr lang="en-US"/>
        </a:p>
      </dgm:t>
    </dgm:pt>
    <dgm:pt modelId="{0B888C71-E031-4AEC-91F6-A4AAD25CEF83}" type="sibTrans" cxnId="{AEEC1FC8-22B7-4ACF-9D95-28088F429065}">
      <dgm:prSet/>
      <dgm:spPr/>
      <dgm:t>
        <a:bodyPr/>
        <a:lstStyle/>
        <a:p>
          <a:endParaRPr lang="en-US"/>
        </a:p>
      </dgm:t>
    </dgm:pt>
    <dgm:pt modelId="{D3000349-E0D3-4CC7-AEBC-5AAC978C2EFC}">
      <dgm:prSet/>
      <dgm:spPr/>
      <dgm:t>
        <a:bodyPr/>
        <a:lstStyle/>
        <a:p>
          <a:r>
            <a:rPr lang="en-US" dirty="0"/>
            <a:t>Quarterly summary, user defined function and actuals.</a:t>
          </a:r>
        </a:p>
      </dgm:t>
    </dgm:pt>
    <dgm:pt modelId="{15E8C4A0-7B3F-4A4C-BC4F-2E737C29D0B7}" type="parTrans" cxnId="{97C595BA-E3B9-4564-86E3-109BB2E5209F}">
      <dgm:prSet/>
      <dgm:spPr/>
      <dgm:t>
        <a:bodyPr/>
        <a:lstStyle/>
        <a:p>
          <a:endParaRPr lang="en-US"/>
        </a:p>
      </dgm:t>
    </dgm:pt>
    <dgm:pt modelId="{24A936EB-D804-4C79-AC5D-457977CF0939}" type="sibTrans" cxnId="{97C595BA-E3B9-4564-86E3-109BB2E5209F}">
      <dgm:prSet/>
      <dgm:spPr/>
      <dgm:t>
        <a:bodyPr/>
        <a:lstStyle/>
        <a:p>
          <a:endParaRPr lang="en-US"/>
        </a:p>
      </dgm:t>
    </dgm:pt>
    <dgm:pt modelId="{411C6CDC-D0D7-4E72-BE83-45C5DDF6A7CC}">
      <dgm:prSet/>
      <dgm:spPr/>
      <dgm:t>
        <a:bodyPr/>
        <a:lstStyle/>
        <a:p>
          <a:r>
            <a:rPr lang="en-US" dirty="0"/>
            <a:t>Use of Historic Switch and Different Formulas in History.</a:t>
          </a:r>
        </a:p>
      </dgm:t>
    </dgm:pt>
    <dgm:pt modelId="{32E5DF5F-0386-402D-9CBF-0C470C168E89}" type="parTrans" cxnId="{EB47D13F-B5BD-4D84-B874-A252A9DBAA0D}">
      <dgm:prSet/>
      <dgm:spPr/>
      <dgm:t>
        <a:bodyPr/>
        <a:lstStyle/>
        <a:p>
          <a:endParaRPr lang="en-US"/>
        </a:p>
      </dgm:t>
    </dgm:pt>
    <dgm:pt modelId="{5B9286F5-5873-4C9B-90F9-745D1243CB39}" type="sibTrans" cxnId="{EB47D13F-B5BD-4D84-B874-A252A9DBAA0D}">
      <dgm:prSet/>
      <dgm:spPr/>
      <dgm:t>
        <a:bodyPr/>
        <a:lstStyle/>
        <a:p>
          <a:endParaRPr lang="en-US"/>
        </a:p>
      </dgm:t>
    </dgm:pt>
    <dgm:pt modelId="{6C57056C-0A0F-44DE-B4B2-A90D2B10C443}">
      <dgm:prSet/>
      <dgm:spPr/>
      <dgm:t>
        <a:bodyPr/>
        <a:lstStyle/>
        <a:p>
          <a:r>
            <a:rPr lang="en-US" dirty="0"/>
            <a:t>Remaining values and automatic updates.</a:t>
          </a:r>
        </a:p>
      </dgm:t>
    </dgm:pt>
    <dgm:pt modelId="{BCFF76F7-4F3A-4F37-AC71-2B840083B216}" type="parTrans" cxnId="{8FF024DC-791B-43B9-A7C0-C7BFF009A2D4}">
      <dgm:prSet/>
      <dgm:spPr/>
      <dgm:t>
        <a:bodyPr/>
        <a:lstStyle/>
        <a:p>
          <a:endParaRPr lang="en-US"/>
        </a:p>
      </dgm:t>
    </dgm:pt>
    <dgm:pt modelId="{44E4E38A-9615-4A28-93A5-FC2D8C54ED3D}" type="sibTrans" cxnId="{8FF024DC-791B-43B9-A7C0-C7BFF009A2D4}">
      <dgm:prSet/>
      <dgm:spPr/>
      <dgm:t>
        <a:bodyPr/>
        <a:lstStyle/>
        <a:p>
          <a:endParaRPr lang="en-US"/>
        </a:p>
      </dgm:t>
    </dgm:pt>
    <dgm:pt modelId="{50499B12-2F13-4718-A37C-E033C3EE0360}" type="pres">
      <dgm:prSet presAssocID="{1F51F457-5B11-4514-8756-6F1F524B2BBE}" presName="vert0" presStyleCnt="0">
        <dgm:presLayoutVars>
          <dgm:dir/>
          <dgm:animOne val="branch"/>
          <dgm:animLvl val="lvl"/>
        </dgm:presLayoutVars>
      </dgm:prSet>
      <dgm:spPr/>
    </dgm:pt>
    <dgm:pt modelId="{DB4BF147-9156-49A0-B9C8-342A9FB3E848}" type="pres">
      <dgm:prSet presAssocID="{E24FDA98-AA82-4202-A8DA-FEB90AB0AD01}" presName="thickLine" presStyleLbl="alignNode1" presStyleIdx="0" presStyleCnt="5"/>
      <dgm:spPr/>
    </dgm:pt>
    <dgm:pt modelId="{ED740150-0111-4DC5-92C2-667DD7724D2C}" type="pres">
      <dgm:prSet presAssocID="{E24FDA98-AA82-4202-A8DA-FEB90AB0AD01}" presName="horz1" presStyleCnt="0"/>
      <dgm:spPr/>
    </dgm:pt>
    <dgm:pt modelId="{7E9BEDE7-F884-4693-A15E-9215475B7E9D}" type="pres">
      <dgm:prSet presAssocID="{E24FDA98-AA82-4202-A8DA-FEB90AB0AD01}" presName="tx1" presStyleLbl="revTx" presStyleIdx="0" presStyleCnt="5"/>
      <dgm:spPr/>
    </dgm:pt>
    <dgm:pt modelId="{AD16AE1E-22D6-4E79-AE60-AFE3C3C4B304}" type="pres">
      <dgm:prSet presAssocID="{E24FDA98-AA82-4202-A8DA-FEB90AB0AD01}" presName="vert1" presStyleCnt="0"/>
      <dgm:spPr/>
    </dgm:pt>
    <dgm:pt modelId="{764AC81A-5C52-453F-8BD1-C391B13A8914}" type="pres">
      <dgm:prSet presAssocID="{5A8907D5-8D62-4770-9AA9-CC390F94CC63}" presName="thickLine" presStyleLbl="alignNode1" presStyleIdx="1" presStyleCnt="5"/>
      <dgm:spPr/>
    </dgm:pt>
    <dgm:pt modelId="{B136F654-A240-43FE-BF76-54EE66A48E05}" type="pres">
      <dgm:prSet presAssocID="{5A8907D5-8D62-4770-9AA9-CC390F94CC63}" presName="horz1" presStyleCnt="0"/>
      <dgm:spPr/>
    </dgm:pt>
    <dgm:pt modelId="{7AE29E97-1688-4DA4-ABA2-6ADDC3C9AABF}" type="pres">
      <dgm:prSet presAssocID="{5A8907D5-8D62-4770-9AA9-CC390F94CC63}" presName="tx1" presStyleLbl="revTx" presStyleIdx="1" presStyleCnt="5"/>
      <dgm:spPr/>
    </dgm:pt>
    <dgm:pt modelId="{D34839DC-72AA-4404-99B6-593768A2FFE8}" type="pres">
      <dgm:prSet presAssocID="{5A8907D5-8D62-4770-9AA9-CC390F94CC63}" presName="vert1" presStyleCnt="0"/>
      <dgm:spPr/>
    </dgm:pt>
    <dgm:pt modelId="{4BE4E1C7-DA35-42B2-92BE-71BFA7978F32}" type="pres">
      <dgm:prSet presAssocID="{D3000349-E0D3-4CC7-AEBC-5AAC978C2EFC}" presName="thickLine" presStyleLbl="alignNode1" presStyleIdx="2" presStyleCnt="5"/>
      <dgm:spPr/>
    </dgm:pt>
    <dgm:pt modelId="{7140FAC3-C8FA-454A-BC67-8528B7BB93B5}" type="pres">
      <dgm:prSet presAssocID="{D3000349-E0D3-4CC7-AEBC-5AAC978C2EFC}" presName="horz1" presStyleCnt="0"/>
      <dgm:spPr/>
    </dgm:pt>
    <dgm:pt modelId="{3D4164A3-7D95-4520-B36A-3587935EECD7}" type="pres">
      <dgm:prSet presAssocID="{D3000349-E0D3-4CC7-AEBC-5AAC978C2EFC}" presName="tx1" presStyleLbl="revTx" presStyleIdx="2" presStyleCnt="5"/>
      <dgm:spPr/>
    </dgm:pt>
    <dgm:pt modelId="{2CDE4075-3A01-44E6-BEDD-B99F1A79A5D0}" type="pres">
      <dgm:prSet presAssocID="{D3000349-E0D3-4CC7-AEBC-5AAC978C2EFC}" presName="vert1" presStyleCnt="0"/>
      <dgm:spPr/>
    </dgm:pt>
    <dgm:pt modelId="{566DC2D3-601A-4B9A-A68D-6DEC8732F8B5}" type="pres">
      <dgm:prSet presAssocID="{411C6CDC-D0D7-4E72-BE83-45C5DDF6A7CC}" presName="thickLine" presStyleLbl="alignNode1" presStyleIdx="3" presStyleCnt="5"/>
      <dgm:spPr/>
    </dgm:pt>
    <dgm:pt modelId="{5D144866-D67F-48B2-BCB9-9DB032CB87F0}" type="pres">
      <dgm:prSet presAssocID="{411C6CDC-D0D7-4E72-BE83-45C5DDF6A7CC}" presName="horz1" presStyleCnt="0"/>
      <dgm:spPr/>
    </dgm:pt>
    <dgm:pt modelId="{5EACA11A-25F2-498B-A59A-8450388337F2}" type="pres">
      <dgm:prSet presAssocID="{411C6CDC-D0D7-4E72-BE83-45C5DDF6A7CC}" presName="tx1" presStyleLbl="revTx" presStyleIdx="3" presStyleCnt="5"/>
      <dgm:spPr/>
    </dgm:pt>
    <dgm:pt modelId="{A0382B9D-92C1-4E7F-AF71-0020AC48B524}" type="pres">
      <dgm:prSet presAssocID="{411C6CDC-D0D7-4E72-BE83-45C5DDF6A7CC}" presName="vert1" presStyleCnt="0"/>
      <dgm:spPr/>
    </dgm:pt>
    <dgm:pt modelId="{B43BB1F6-2188-40D8-97F9-DCEEF32FA603}" type="pres">
      <dgm:prSet presAssocID="{6C57056C-0A0F-44DE-B4B2-A90D2B10C443}" presName="thickLine" presStyleLbl="alignNode1" presStyleIdx="4" presStyleCnt="5"/>
      <dgm:spPr/>
    </dgm:pt>
    <dgm:pt modelId="{EE1E70FC-EE10-4CB2-9D08-69903043EF5F}" type="pres">
      <dgm:prSet presAssocID="{6C57056C-0A0F-44DE-B4B2-A90D2B10C443}" presName="horz1" presStyleCnt="0"/>
      <dgm:spPr/>
    </dgm:pt>
    <dgm:pt modelId="{0363B74D-F7A9-4D65-B395-7B0CA3E4B550}" type="pres">
      <dgm:prSet presAssocID="{6C57056C-0A0F-44DE-B4B2-A90D2B10C443}" presName="tx1" presStyleLbl="revTx" presStyleIdx="4" presStyleCnt="5"/>
      <dgm:spPr/>
    </dgm:pt>
    <dgm:pt modelId="{6B5411E3-0CF6-44EC-AC50-F546A3730879}" type="pres">
      <dgm:prSet presAssocID="{6C57056C-0A0F-44DE-B4B2-A90D2B10C443}" presName="vert1" presStyleCnt="0"/>
      <dgm:spPr/>
    </dgm:pt>
  </dgm:ptLst>
  <dgm:cxnLst>
    <dgm:cxn modelId="{EC08B210-4317-44AC-A1DF-F07E92C7A669}" srcId="{1F51F457-5B11-4514-8756-6F1F524B2BBE}" destId="{E24FDA98-AA82-4202-A8DA-FEB90AB0AD01}" srcOrd="0" destOrd="0" parTransId="{FF27D9E0-91C9-4A5B-A79A-D1B4E98EA3FD}" sibTransId="{BCDA2145-0D1D-402F-A443-78109189D10D}"/>
    <dgm:cxn modelId="{FBD23422-7F1B-4670-AEC8-585FBA2EB1D3}" type="presOf" srcId="{E24FDA98-AA82-4202-A8DA-FEB90AB0AD01}" destId="{7E9BEDE7-F884-4693-A15E-9215475B7E9D}" srcOrd="0" destOrd="0" presId="urn:microsoft.com/office/officeart/2008/layout/LinedList"/>
    <dgm:cxn modelId="{EB47D13F-B5BD-4D84-B874-A252A9DBAA0D}" srcId="{1F51F457-5B11-4514-8756-6F1F524B2BBE}" destId="{411C6CDC-D0D7-4E72-BE83-45C5DDF6A7CC}" srcOrd="3" destOrd="0" parTransId="{32E5DF5F-0386-402D-9CBF-0C470C168E89}" sibTransId="{5B9286F5-5873-4C9B-90F9-745D1243CB39}"/>
    <dgm:cxn modelId="{96246E72-B7EB-442B-9C86-328B72BDCF6D}" type="presOf" srcId="{D3000349-E0D3-4CC7-AEBC-5AAC978C2EFC}" destId="{3D4164A3-7D95-4520-B36A-3587935EECD7}" srcOrd="0" destOrd="0" presId="urn:microsoft.com/office/officeart/2008/layout/LinedList"/>
    <dgm:cxn modelId="{23254D8E-00BA-447A-A869-BA9F6E23A535}" type="presOf" srcId="{1F51F457-5B11-4514-8756-6F1F524B2BBE}" destId="{50499B12-2F13-4718-A37C-E033C3EE0360}" srcOrd="0" destOrd="0" presId="urn:microsoft.com/office/officeart/2008/layout/LinedList"/>
    <dgm:cxn modelId="{97C595BA-E3B9-4564-86E3-109BB2E5209F}" srcId="{1F51F457-5B11-4514-8756-6F1F524B2BBE}" destId="{D3000349-E0D3-4CC7-AEBC-5AAC978C2EFC}" srcOrd="2" destOrd="0" parTransId="{15E8C4A0-7B3F-4A4C-BC4F-2E737C29D0B7}" sibTransId="{24A936EB-D804-4C79-AC5D-457977CF0939}"/>
    <dgm:cxn modelId="{AEEC1FC8-22B7-4ACF-9D95-28088F429065}" srcId="{1F51F457-5B11-4514-8756-6F1F524B2BBE}" destId="{5A8907D5-8D62-4770-9AA9-CC390F94CC63}" srcOrd="1" destOrd="0" parTransId="{84DBE77A-C093-467E-8972-0B82D277FC3F}" sibTransId="{0B888C71-E031-4AEC-91F6-A4AAD25CEF83}"/>
    <dgm:cxn modelId="{8FF024DC-791B-43B9-A7C0-C7BFF009A2D4}" srcId="{1F51F457-5B11-4514-8756-6F1F524B2BBE}" destId="{6C57056C-0A0F-44DE-B4B2-A90D2B10C443}" srcOrd="4" destOrd="0" parTransId="{BCFF76F7-4F3A-4F37-AC71-2B840083B216}" sibTransId="{44E4E38A-9615-4A28-93A5-FC2D8C54ED3D}"/>
    <dgm:cxn modelId="{C4FB33E7-7D58-4A77-A363-326540833D63}" type="presOf" srcId="{5A8907D5-8D62-4770-9AA9-CC390F94CC63}" destId="{7AE29E97-1688-4DA4-ABA2-6ADDC3C9AABF}" srcOrd="0" destOrd="0" presId="urn:microsoft.com/office/officeart/2008/layout/LinedList"/>
    <dgm:cxn modelId="{AF5BFCF3-8BB3-4003-83F1-254933CEAA9C}" type="presOf" srcId="{6C57056C-0A0F-44DE-B4B2-A90D2B10C443}" destId="{0363B74D-F7A9-4D65-B395-7B0CA3E4B550}" srcOrd="0" destOrd="0" presId="urn:microsoft.com/office/officeart/2008/layout/LinedList"/>
    <dgm:cxn modelId="{E04662F5-CA0C-431F-907A-5FD00CF2EDCE}" type="presOf" srcId="{411C6CDC-D0D7-4E72-BE83-45C5DDF6A7CC}" destId="{5EACA11A-25F2-498B-A59A-8450388337F2}" srcOrd="0" destOrd="0" presId="urn:microsoft.com/office/officeart/2008/layout/LinedList"/>
    <dgm:cxn modelId="{70E50A2C-F3EF-4173-ADDF-93FF320A8DA6}" type="presParOf" srcId="{50499B12-2F13-4718-A37C-E033C3EE0360}" destId="{DB4BF147-9156-49A0-B9C8-342A9FB3E848}" srcOrd="0" destOrd="0" presId="urn:microsoft.com/office/officeart/2008/layout/LinedList"/>
    <dgm:cxn modelId="{74441E8A-AB65-44E3-9D22-57093D00AD51}" type="presParOf" srcId="{50499B12-2F13-4718-A37C-E033C3EE0360}" destId="{ED740150-0111-4DC5-92C2-667DD7724D2C}" srcOrd="1" destOrd="0" presId="urn:microsoft.com/office/officeart/2008/layout/LinedList"/>
    <dgm:cxn modelId="{BA81DCE4-45CD-4D1B-A2E9-D2923BB6DA5A}" type="presParOf" srcId="{ED740150-0111-4DC5-92C2-667DD7724D2C}" destId="{7E9BEDE7-F884-4693-A15E-9215475B7E9D}" srcOrd="0" destOrd="0" presId="urn:microsoft.com/office/officeart/2008/layout/LinedList"/>
    <dgm:cxn modelId="{54FC049A-D24D-47D9-A32D-C04FD168E3D5}" type="presParOf" srcId="{ED740150-0111-4DC5-92C2-667DD7724D2C}" destId="{AD16AE1E-22D6-4E79-AE60-AFE3C3C4B304}" srcOrd="1" destOrd="0" presId="urn:microsoft.com/office/officeart/2008/layout/LinedList"/>
    <dgm:cxn modelId="{7EF26BC6-BCAE-4F13-BF38-1275C92E52F6}" type="presParOf" srcId="{50499B12-2F13-4718-A37C-E033C3EE0360}" destId="{764AC81A-5C52-453F-8BD1-C391B13A8914}" srcOrd="2" destOrd="0" presId="urn:microsoft.com/office/officeart/2008/layout/LinedList"/>
    <dgm:cxn modelId="{816AA60C-2F51-4392-B876-247CF926D5C5}" type="presParOf" srcId="{50499B12-2F13-4718-A37C-E033C3EE0360}" destId="{B136F654-A240-43FE-BF76-54EE66A48E05}" srcOrd="3" destOrd="0" presId="urn:microsoft.com/office/officeart/2008/layout/LinedList"/>
    <dgm:cxn modelId="{9F6F661F-9F9D-4FFD-9F97-C55843540ADB}" type="presParOf" srcId="{B136F654-A240-43FE-BF76-54EE66A48E05}" destId="{7AE29E97-1688-4DA4-ABA2-6ADDC3C9AABF}" srcOrd="0" destOrd="0" presId="urn:microsoft.com/office/officeart/2008/layout/LinedList"/>
    <dgm:cxn modelId="{FAAEC309-9EAE-4937-B335-385A352BAA97}" type="presParOf" srcId="{B136F654-A240-43FE-BF76-54EE66A48E05}" destId="{D34839DC-72AA-4404-99B6-593768A2FFE8}" srcOrd="1" destOrd="0" presId="urn:microsoft.com/office/officeart/2008/layout/LinedList"/>
    <dgm:cxn modelId="{E4625658-1C11-465A-8792-08B1B109B661}" type="presParOf" srcId="{50499B12-2F13-4718-A37C-E033C3EE0360}" destId="{4BE4E1C7-DA35-42B2-92BE-71BFA7978F32}" srcOrd="4" destOrd="0" presId="urn:microsoft.com/office/officeart/2008/layout/LinedList"/>
    <dgm:cxn modelId="{5FEEB8C4-4364-4C4A-8550-36EFBAFA1D1A}" type="presParOf" srcId="{50499B12-2F13-4718-A37C-E033C3EE0360}" destId="{7140FAC3-C8FA-454A-BC67-8528B7BB93B5}" srcOrd="5" destOrd="0" presId="urn:microsoft.com/office/officeart/2008/layout/LinedList"/>
    <dgm:cxn modelId="{DDE91DBD-2F09-4499-BF65-D1ABA645F055}" type="presParOf" srcId="{7140FAC3-C8FA-454A-BC67-8528B7BB93B5}" destId="{3D4164A3-7D95-4520-B36A-3587935EECD7}" srcOrd="0" destOrd="0" presId="urn:microsoft.com/office/officeart/2008/layout/LinedList"/>
    <dgm:cxn modelId="{0FD139C2-4E66-4237-8A92-1C5307A6B690}" type="presParOf" srcId="{7140FAC3-C8FA-454A-BC67-8528B7BB93B5}" destId="{2CDE4075-3A01-44E6-BEDD-B99F1A79A5D0}" srcOrd="1" destOrd="0" presId="urn:microsoft.com/office/officeart/2008/layout/LinedList"/>
    <dgm:cxn modelId="{7BA401A1-9C4C-4785-9CE4-2D6F1493E204}" type="presParOf" srcId="{50499B12-2F13-4718-A37C-E033C3EE0360}" destId="{566DC2D3-601A-4B9A-A68D-6DEC8732F8B5}" srcOrd="6" destOrd="0" presId="urn:microsoft.com/office/officeart/2008/layout/LinedList"/>
    <dgm:cxn modelId="{A46F7CF8-2998-4E13-A6AB-667DBF54C798}" type="presParOf" srcId="{50499B12-2F13-4718-A37C-E033C3EE0360}" destId="{5D144866-D67F-48B2-BCB9-9DB032CB87F0}" srcOrd="7" destOrd="0" presId="urn:microsoft.com/office/officeart/2008/layout/LinedList"/>
    <dgm:cxn modelId="{006A7939-5D11-4680-9BC2-768F32FCC587}" type="presParOf" srcId="{5D144866-D67F-48B2-BCB9-9DB032CB87F0}" destId="{5EACA11A-25F2-498B-A59A-8450388337F2}" srcOrd="0" destOrd="0" presId="urn:microsoft.com/office/officeart/2008/layout/LinedList"/>
    <dgm:cxn modelId="{62EFED76-DA98-4D7F-846B-F57AB3890249}" type="presParOf" srcId="{5D144866-D67F-48B2-BCB9-9DB032CB87F0}" destId="{A0382B9D-92C1-4E7F-AF71-0020AC48B524}" srcOrd="1" destOrd="0" presId="urn:microsoft.com/office/officeart/2008/layout/LinedList"/>
    <dgm:cxn modelId="{0AE61CFE-213F-4939-921D-1B7B43AE04F9}" type="presParOf" srcId="{50499B12-2F13-4718-A37C-E033C3EE0360}" destId="{B43BB1F6-2188-40D8-97F9-DCEEF32FA603}" srcOrd="8" destOrd="0" presId="urn:microsoft.com/office/officeart/2008/layout/LinedList"/>
    <dgm:cxn modelId="{74BB7F4A-9E72-44C2-91BE-A4E12E27B51C}" type="presParOf" srcId="{50499B12-2F13-4718-A37C-E033C3EE0360}" destId="{EE1E70FC-EE10-4CB2-9D08-69903043EF5F}" srcOrd="9" destOrd="0" presId="urn:microsoft.com/office/officeart/2008/layout/LinedList"/>
    <dgm:cxn modelId="{5A4671EA-F6C3-4125-8583-574C056AB859}" type="presParOf" srcId="{EE1E70FC-EE10-4CB2-9D08-69903043EF5F}" destId="{0363B74D-F7A9-4D65-B395-7B0CA3E4B550}" srcOrd="0" destOrd="0" presId="urn:microsoft.com/office/officeart/2008/layout/LinedList"/>
    <dgm:cxn modelId="{996507FC-3FAC-41EC-BC50-BD752CDFB43F}" type="presParOf" srcId="{EE1E70FC-EE10-4CB2-9D08-69903043EF5F}" destId="{6B5411E3-0CF6-44EC-AC50-F546A373087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39D642-A1A6-4BE0-947C-D09FC05BC171}" type="doc">
      <dgm:prSet loTypeId="urn:microsoft.com/office/officeart/2005/8/layout/vList2" loCatId="Inbox" qsTypeId="urn:microsoft.com/office/officeart/2005/8/quickstyle/simple1" qsCatId="simple" csTypeId="urn:microsoft.com/office/officeart/2005/8/colors/ColorSchemeForSuggestions" csCatId="other"/>
      <dgm:spPr/>
      <dgm:t>
        <a:bodyPr/>
        <a:lstStyle/>
        <a:p>
          <a:endParaRPr lang="en-US"/>
        </a:p>
      </dgm:t>
    </dgm:pt>
    <dgm:pt modelId="{3581517F-7E64-43D9-A35F-DE2F2788FF32}">
      <dgm:prSet/>
      <dgm:spPr/>
      <dgm:t>
        <a:bodyPr/>
        <a:lstStyle/>
        <a:p>
          <a:r>
            <a:rPr lang="en-US"/>
            <a:t>I have seen models where people manually update the models with actual data by typing over the model values.</a:t>
          </a:r>
        </a:p>
      </dgm:t>
    </dgm:pt>
    <dgm:pt modelId="{21A56197-C430-4991-B9E7-24E7DA3968C5}" type="parTrans" cxnId="{72C370B0-277E-4F02-90CF-AF2FCAA6C4BA}">
      <dgm:prSet/>
      <dgm:spPr/>
      <dgm:t>
        <a:bodyPr/>
        <a:lstStyle/>
        <a:p>
          <a:endParaRPr lang="en-US"/>
        </a:p>
      </dgm:t>
    </dgm:pt>
    <dgm:pt modelId="{AE8EB4FF-7785-471E-943F-666DF7D696F7}" type="sibTrans" cxnId="{72C370B0-277E-4F02-90CF-AF2FCAA6C4BA}">
      <dgm:prSet/>
      <dgm:spPr/>
      <dgm:t>
        <a:bodyPr/>
        <a:lstStyle/>
        <a:p>
          <a:endParaRPr lang="en-US"/>
        </a:p>
      </dgm:t>
    </dgm:pt>
    <dgm:pt modelId="{1D0A39E5-93E9-4BDF-9B02-18546E82E60A}">
      <dgm:prSet/>
      <dgm:spPr/>
      <dgm:t>
        <a:bodyPr/>
        <a:lstStyle/>
        <a:p>
          <a:r>
            <a:rPr lang="en-US"/>
            <a:t>This presentation works through how to avoid this issue and automate updating of the models with actual.</a:t>
          </a:r>
        </a:p>
      </dgm:t>
    </dgm:pt>
    <dgm:pt modelId="{54C74DB1-50C4-48ED-82E2-0CF5B9B64E74}" type="parTrans" cxnId="{CD351825-D165-467F-A703-43A5D7155B05}">
      <dgm:prSet/>
      <dgm:spPr/>
      <dgm:t>
        <a:bodyPr/>
        <a:lstStyle/>
        <a:p>
          <a:endParaRPr lang="en-US"/>
        </a:p>
      </dgm:t>
    </dgm:pt>
    <dgm:pt modelId="{ECA8DB9A-8832-4F6B-A98E-919F03599758}" type="sibTrans" cxnId="{CD351825-D165-467F-A703-43A5D7155B05}">
      <dgm:prSet/>
      <dgm:spPr/>
      <dgm:t>
        <a:bodyPr/>
        <a:lstStyle/>
        <a:p>
          <a:endParaRPr lang="en-US"/>
        </a:p>
      </dgm:t>
    </dgm:pt>
    <dgm:pt modelId="{06BBFB51-1BBB-4B6F-8FEF-76844BA4AB08}">
      <dgm:prSet/>
      <dgm:spPr/>
      <dgm:t>
        <a:bodyPr/>
        <a:lstStyle/>
        <a:p>
          <a:r>
            <a:rPr lang="en-US"/>
            <a:t>Some of the concepts such as incorporating a historic switch are quite simple. Other concepts such as adjusting the circular reference function are difficult.</a:t>
          </a:r>
        </a:p>
      </dgm:t>
    </dgm:pt>
    <dgm:pt modelId="{E73CE118-1E68-4C65-A035-3894FD34D425}" type="parTrans" cxnId="{05C44C9A-D1C8-4FE3-9113-FDC7954FA3AC}">
      <dgm:prSet/>
      <dgm:spPr/>
      <dgm:t>
        <a:bodyPr/>
        <a:lstStyle/>
        <a:p>
          <a:endParaRPr lang="en-US"/>
        </a:p>
      </dgm:t>
    </dgm:pt>
    <dgm:pt modelId="{9ECDA863-8CF4-4AF0-B688-8F4D21B7782C}" type="sibTrans" cxnId="{05C44C9A-D1C8-4FE3-9113-FDC7954FA3AC}">
      <dgm:prSet/>
      <dgm:spPr/>
      <dgm:t>
        <a:bodyPr/>
        <a:lstStyle/>
        <a:p>
          <a:endParaRPr lang="en-US"/>
        </a:p>
      </dgm:t>
    </dgm:pt>
    <dgm:pt modelId="{2C54F7FB-BB56-4C7B-BFCC-7E5DD2E67681}" type="pres">
      <dgm:prSet presAssocID="{7B39D642-A1A6-4BE0-947C-D09FC05BC171}" presName="linear" presStyleCnt="0">
        <dgm:presLayoutVars>
          <dgm:animLvl val="lvl"/>
          <dgm:resizeHandles val="exact"/>
        </dgm:presLayoutVars>
      </dgm:prSet>
      <dgm:spPr/>
    </dgm:pt>
    <dgm:pt modelId="{AD0B1803-44BF-4B51-B737-9C2C8834B08B}" type="pres">
      <dgm:prSet presAssocID="{3581517F-7E64-43D9-A35F-DE2F2788FF32}" presName="parentText" presStyleLbl="node1" presStyleIdx="0" presStyleCnt="3">
        <dgm:presLayoutVars>
          <dgm:chMax val="0"/>
          <dgm:bulletEnabled val="1"/>
        </dgm:presLayoutVars>
      </dgm:prSet>
      <dgm:spPr/>
    </dgm:pt>
    <dgm:pt modelId="{47CB43A4-0716-472D-8C8E-521422B8CB11}" type="pres">
      <dgm:prSet presAssocID="{AE8EB4FF-7785-471E-943F-666DF7D696F7}" presName="spacer" presStyleCnt="0"/>
      <dgm:spPr/>
    </dgm:pt>
    <dgm:pt modelId="{C21BD946-AA19-42A6-A845-8F265FEA5274}" type="pres">
      <dgm:prSet presAssocID="{1D0A39E5-93E9-4BDF-9B02-18546E82E60A}" presName="parentText" presStyleLbl="node1" presStyleIdx="1" presStyleCnt="3">
        <dgm:presLayoutVars>
          <dgm:chMax val="0"/>
          <dgm:bulletEnabled val="1"/>
        </dgm:presLayoutVars>
      </dgm:prSet>
      <dgm:spPr/>
    </dgm:pt>
    <dgm:pt modelId="{484DDFC3-30E1-4BB7-8D0F-018757851C1F}" type="pres">
      <dgm:prSet presAssocID="{ECA8DB9A-8832-4F6B-A98E-919F03599758}" presName="spacer" presStyleCnt="0"/>
      <dgm:spPr/>
    </dgm:pt>
    <dgm:pt modelId="{A33EBB3A-88A2-426B-88AF-E64EF9AF67EE}" type="pres">
      <dgm:prSet presAssocID="{06BBFB51-1BBB-4B6F-8FEF-76844BA4AB08}" presName="parentText" presStyleLbl="node1" presStyleIdx="2" presStyleCnt="3">
        <dgm:presLayoutVars>
          <dgm:chMax val="0"/>
          <dgm:bulletEnabled val="1"/>
        </dgm:presLayoutVars>
      </dgm:prSet>
      <dgm:spPr/>
    </dgm:pt>
  </dgm:ptLst>
  <dgm:cxnLst>
    <dgm:cxn modelId="{983CBC09-8498-4D35-AA2B-3523E58CE2C0}" type="presOf" srcId="{3581517F-7E64-43D9-A35F-DE2F2788FF32}" destId="{AD0B1803-44BF-4B51-B737-9C2C8834B08B}" srcOrd="0" destOrd="0" presId="urn:microsoft.com/office/officeart/2005/8/layout/vList2"/>
    <dgm:cxn modelId="{CD351825-D165-467F-A703-43A5D7155B05}" srcId="{7B39D642-A1A6-4BE0-947C-D09FC05BC171}" destId="{1D0A39E5-93E9-4BDF-9B02-18546E82E60A}" srcOrd="1" destOrd="0" parTransId="{54C74DB1-50C4-48ED-82E2-0CF5B9B64E74}" sibTransId="{ECA8DB9A-8832-4F6B-A98E-919F03599758}"/>
    <dgm:cxn modelId="{05C44C9A-D1C8-4FE3-9113-FDC7954FA3AC}" srcId="{7B39D642-A1A6-4BE0-947C-D09FC05BC171}" destId="{06BBFB51-1BBB-4B6F-8FEF-76844BA4AB08}" srcOrd="2" destOrd="0" parTransId="{E73CE118-1E68-4C65-A035-3894FD34D425}" sibTransId="{9ECDA863-8CF4-4AF0-B688-8F4D21B7782C}"/>
    <dgm:cxn modelId="{72C370B0-277E-4F02-90CF-AF2FCAA6C4BA}" srcId="{7B39D642-A1A6-4BE0-947C-D09FC05BC171}" destId="{3581517F-7E64-43D9-A35F-DE2F2788FF32}" srcOrd="0" destOrd="0" parTransId="{21A56197-C430-4991-B9E7-24E7DA3968C5}" sibTransId="{AE8EB4FF-7785-471E-943F-666DF7D696F7}"/>
    <dgm:cxn modelId="{D48E2EBE-66AB-4114-9AE3-5500751C1869}" type="presOf" srcId="{7B39D642-A1A6-4BE0-947C-D09FC05BC171}" destId="{2C54F7FB-BB56-4C7B-BFCC-7E5DD2E67681}" srcOrd="0" destOrd="0" presId="urn:microsoft.com/office/officeart/2005/8/layout/vList2"/>
    <dgm:cxn modelId="{FC0F60DF-FB58-4FB8-AEC3-50C7DDA96DFE}" type="presOf" srcId="{1D0A39E5-93E9-4BDF-9B02-18546E82E60A}" destId="{C21BD946-AA19-42A6-A845-8F265FEA5274}" srcOrd="0" destOrd="0" presId="urn:microsoft.com/office/officeart/2005/8/layout/vList2"/>
    <dgm:cxn modelId="{9267E3F6-6C63-45E3-80D6-C0C93D7F5425}" type="presOf" srcId="{06BBFB51-1BBB-4B6F-8FEF-76844BA4AB08}" destId="{A33EBB3A-88A2-426B-88AF-E64EF9AF67EE}" srcOrd="0" destOrd="0" presId="urn:microsoft.com/office/officeart/2005/8/layout/vList2"/>
    <dgm:cxn modelId="{380FE157-9827-4A9E-812D-A37AC1A62EB4}" type="presParOf" srcId="{2C54F7FB-BB56-4C7B-BFCC-7E5DD2E67681}" destId="{AD0B1803-44BF-4B51-B737-9C2C8834B08B}" srcOrd="0" destOrd="0" presId="urn:microsoft.com/office/officeart/2005/8/layout/vList2"/>
    <dgm:cxn modelId="{99B6F7B8-1AA5-45CE-A12A-C2B274B9CD31}" type="presParOf" srcId="{2C54F7FB-BB56-4C7B-BFCC-7E5DD2E67681}" destId="{47CB43A4-0716-472D-8C8E-521422B8CB11}" srcOrd="1" destOrd="0" presId="urn:microsoft.com/office/officeart/2005/8/layout/vList2"/>
    <dgm:cxn modelId="{DA45D925-CC29-48D9-96E2-1AC76789A9F1}" type="presParOf" srcId="{2C54F7FB-BB56-4C7B-BFCC-7E5DD2E67681}" destId="{C21BD946-AA19-42A6-A845-8F265FEA5274}" srcOrd="2" destOrd="0" presId="urn:microsoft.com/office/officeart/2005/8/layout/vList2"/>
    <dgm:cxn modelId="{C46E771D-BB01-4622-B1A5-5F82176C5204}" type="presParOf" srcId="{2C54F7FB-BB56-4C7B-BFCC-7E5DD2E67681}" destId="{484DDFC3-30E1-4BB7-8D0F-018757851C1F}" srcOrd="3" destOrd="0" presId="urn:microsoft.com/office/officeart/2005/8/layout/vList2"/>
    <dgm:cxn modelId="{859A08C7-C7BF-4D5D-969A-FD71A9AC13FD}" type="presParOf" srcId="{2C54F7FB-BB56-4C7B-BFCC-7E5DD2E67681}" destId="{A33EBB3A-88A2-426B-88AF-E64EF9AF67E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E5A942-9393-427E-804A-8469913785E1}"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6ABBAE22-C95F-4B74-9B5D-19C761F22D65}">
      <dgm:prSet/>
      <dgm:spPr/>
      <dgm:t>
        <a:bodyPr/>
        <a:lstStyle/>
        <a:p>
          <a:r>
            <a:rPr lang="en-US" dirty="0"/>
            <a:t>Assume that you have received new balance sheet with actuals. Assume also the EPC cost and the debt percent change.</a:t>
          </a:r>
        </a:p>
      </dgm:t>
    </dgm:pt>
    <dgm:pt modelId="{833BB028-5DC8-4666-B989-06D2F195500B}" type="parTrans" cxnId="{73DE4844-7684-4173-BB6D-EE6CC6BBC226}">
      <dgm:prSet/>
      <dgm:spPr/>
      <dgm:t>
        <a:bodyPr/>
        <a:lstStyle/>
        <a:p>
          <a:endParaRPr lang="en-US"/>
        </a:p>
      </dgm:t>
    </dgm:pt>
    <dgm:pt modelId="{01EB7DB2-C130-4DBF-BD19-E18C91A80AAD}" type="sibTrans" cxnId="{73DE4844-7684-4173-BB6D-EE6CC6BBC226}">
      <dgm:prSet phldrT="01" phldr="0"/>
      <dgm:spPr/>
      <dgm:t>
        <a:bodyPr/>
        <a:lstStyle/>
        <a:p>
          <a:r>
            <a:rPr lang="en-US"/>
            <a:t>01</a:t>
          </a:r>
        </a:p>
      </dgm:t>
    </dgm:pt>
    <dgm:pt modelId="{50C579C1-B3BE-4263-A523-4F7D8D67B59D}">
      <dgm:prSet/>
      <dgm:spPr/>
      <dgm:t>
        <a:bodyPr/>
        <a:lstStyle/>
        <a:p>
          <a:r>
            <a:rPr lang="en-US" dirty="0"/>
            <a:t>Change the date of the historic period and the forecast will be adjusted. </a:t>
          </a:r>
        </a:p>
      </dgm:t>
    </dgm:pt>
    <dgm:pt modelId="{B61C5164-C4C7-4EA2-8B98-9506A8FF7F93}" type="parTrans" cxnId="{B5F1B8E7-34DD-4176-BA9C-9ED69AE883A9}">
      <dgm:prSet/>
      <dgm:spPr/>
      <dgm:t>
        <a:bodyPr/>
        <a:lstStyle/>
        <a:p>
          <a:endParaRPr lang="en-US"/>
        </a:p>
      </dgm:t>
    </dgm:pt>
    <dgm:pt modelId="{01CA0148-3C4D-4BE5-9BB0-5C887DBC313D}" type="sibTrans" cxnId="{B5F1B8E7-34DD-4176-BA9C-9ED69AE883A9}">
      <dgm:prSet phldrT="02" phldr="0"/>
      <dgm:spPr/>
      <dgm:t>
        <a:bodyPr/>
        <a:lstStyle/>
        <a:p>
          <a:r>
            <a:rPr lang="en-US"/>
            <a:t>02</a:t>
          </a:r>
        </a:p>
      </dgm:t>
    </dgm:pt>
    <dgm:pt modelId="{8DC95668-56F9-41E9-ADC7-952DE6664C39}">
      <dgm:prSet/>
      <dgm:spPr/>
      <dgm:t>
        <a:bodyPr/>
        <a:lstStyle/>
        <a:p>
          <a:r>
            <a:rPr lang="en-US" dirty="0"/>
            <a:t>Demonstrate how the new forecast changes with a graph. </a:t>
          </a:r>
        </a:p>
      </dgm:t>
    </dgm:pt>
    <dgm:pt modelId="{7E6A4131-5D0F-4EFE-9A01-C7BDE475F0CD}" type="parTrans" cxnId="{2EEBAB5E-6BE2-4AA6-889E-553BB643B37E}">
      <dgm:prSet/>
      <dgm:spPr/>
      <dgm:t>
        <a:bodyPr/>
        <a:lstStyle/>
        <a:p>
          <a:endParaRPr lang="en-US"/>
        </a:p>
      </dgm:t>
    </dgm:pt>
    <dgm:pt modelId="{D97205BB-B697-4FC5-9C05-001D1B77FC73}" type="sibTrans" cxnId="{2EEBAB5E-6BE2-4AA6-889E-553BB643B37E}">
      <dgm:prSet phldrT="03" phldr="0"/>
      <dgm:spPr/>
      <dgm:t>
        <a:bodyPr/>
        <a:lstStyle/>
        <a:p>
          <a:r>
            <a:rPr lang="en-US"/>
            <a:t>03</a:t>
          </a:r>
        </a:p>
      </dgm:t>
    </dgm:pt>
    <dgm:pt modelId="{34F3F2D1-327D-4F75-82E4-E3B15B9F2BB1}" type="pres">
      <dgm:prSet presAssocID="{BEE5A942-9393-427E-804A-8469913785E1}" presName="Name0" presStyleCnt="0">
        <dgm:presLayoutVars>
          <dgm:animLvl val="lvl"/>
          <dgm:resizeHandles val="exact"/>
        </dgm:presLayoutVars>
      </dgm:prSet>
      <dgm:spPr/>
    </dgm:pt>
    <dgm:pt modelId="{2A13652D-5941-4A43-ACE2-8FC8348147F3}" type="pres">
      <dgm:prSet presAssocID="{6ABBAE22-C95F-4B74-9B5D-19C761F22D65}" presName="compositeNode" presStyleCnt="0">
        <dgm:presLayoutVars>
          <dgm:bulletEnabled val="1"/>
        </dgm:presLayoutVars>
      </dgm:prSet>
      <dgm:spPr/>
    </dgm:pt>
    <dgm:pt modelId="{244E1DB5-63E4-4CE2-92F1-471F315A8209}" type="pres">
      <dgm:prSet presAssocID="{6ABBAE22-C95F-4B74-9B5D-19C761F22D65}" presName="bgRect" presStyleLbl="alignNode1" presStyleIdx="0" presStyleCnt="3"/>
      <dgm:spPr/>
    </dgm:pt>
    <dgm:pt modelId="{18BDC93B-E184-47D9-93CA-2FE5CB7625C7}" type="pres">
      <dgm:prSet presAssocID="{01EB7DB2-C130-4DBF-BD19-E18C91A80AAD}" presName="sibTransNodeRect" presStyleLbl="alignNode1" presStyleIdx="0" presStyleCnt="3">
        <dgm:presLayoutVars>
          <dgm:chMax val="0"/>
          <dgm:bulletEnabled val="1"/>
        </dgm:presLayoutVars>
      </dgm:prSet>
      <dgm:spPr/>
    </dgm:pt>
    <dgm:pt modelId="{4684A976-F7CD-4FFE-9352-0B4A0420F481}" type="pres">
      <dgm:prSet presAssocID="{6ABBAE22-C95F-4B74-9B5D-19C761F22D65}" presName="nodeRect" presStyleLbl="alignNode1" presStyleIdx="0" presStyleCnt="3">
        <dgm:presLayoutVars>
          <dgm:bulletEnabled val="1"/>
        </dgm:presLayoutVars>
      </dgm:prSet>
      <dgm:spPr/>
    </dgm:pt>
    <dgm:pt modelId="{1421CDF5-0105-4AF2-84D2-C0B20558F547}" type="pres">
      <dgm:prSet presAssocID="{01EB7DB2-C130-4DBF-BD19-E18C91A80AAD}" presName="sibTrans" presStyleCnt="0"/>
      <dgm:spPr/>
    </dgm:pt>
    <dgm:pt modelId="{C4793599-F1A2-4CEE-8DF1-577CBB90E45E}" type="pres">
      <dgm:prSet presAssocID="{50C579C1-B3BE-4263-A523-4F7D8D67B59D}" presName="compositeNode" presStyleCnt="0">
        <dgm:presLayoutVars>
          <dgm:bulletEnabled val="1"/>
        </dgm:presLayoutVars>
      </dgm:prSet>
      <dgm:spPr/>
    </dgm:pt>
    <dgm:pt modelId="{2409F355-9C00-4704-BF0C-74AD8BB41465}" type="pres">
      <dgm:prSet presAssocID="{50C579C1-B3BE-4263-A523-4F7D8D67B59D}" presName="bgRect" presStyleLbl="alignNode1" presStyleIdx="1" presStyleCnt="3"/>
      <dgm:spPr/>
    </dgm:pt>
    <dgm:pt modelId="{F80F8D99-5071-4943-8272-A94740ED7BEE}" type="pres">
      <dgm:prSet presAssocID="{01CA0148-3C4D-4BE5-9BB0-5C887DBC313D}" presName="sibTransNodeRect" presStyleLbl="alignNode1" presStyleIdx="1" presStyleCnt="3">
        <dgm:presLayoutVars>
          <dgm:chMax val="0"/>
          <dgm:bulletEnabled val="1"/>
        </dgm:presLayoutVars>
      </dgm:prSet>
      <dgm:spPr/>
    </dgm:pt>
    <dgm:pt modelId="{2B3093C6-E4C0-43E6-8971-277C73EBC3E5}" type="pres">
      <dgm:prSet presAssocID="{50C579C1-B3BE-4263-A523-4F7D8D67B59D}" presName="nodeRect" presStyleLbl="alignNode1" presStyleIdx="1" presStyleCnt="3">
        <dgm:presLayoutVars>
          <dgm:bulletEnabled val="1"/>
        </dgm:presLayoutVars>
      </dgm:prSet>
      <dgm:spPr/>
    </dgm:pt>
    <dgm:pt modelId="{D06A6A9A-7689-4E74-92CF-9368C71AA4B7}" type="pres">
      <dgm:prSet presAssocID="{01CA0148-3C4D-4BE5-9BB0-5C887DBC313D}" presName="sibTrans" presStyleCnt="0"/>
      <dgm:spPr/>
    </dgm:pt>
    <dgm:pt modelId="{ADDCA3BE-134C-48E3-9121-229205615F85}" type="pres">
      <dgm:prSet presAssocID="{8DC95668-56F9-41E9-ADC7-952DE6664C39}" presName="compositeNode" presStyleCnt="0">
        <dgm:presLayoutVars>
          <dgm:bulletEnabled val="1"/>
        </dgm:presLayoutVars>
      </dgm:prSet>
      <dgm:spPr/>
    </dgm:pt>
    <dgm:pt modelId="{B60F9BCF-C19A-41E1-9F1A-4C36C7DDA607}" type="pres">
      <dgm:prSet presAssocID="{8DC95668-56F9-41E9-ADC7-952DE6664C39}" presName="bgRect" presStyleLbl="alignNode1" presStyleIdx="2" presStyleCnt="3"/>
      <dgm:spPr/>
    </dgm:pt>
    <dgm:pt modelId="{EF3831C1-D226-4FB0-BD17-8F062AC84BFD}" type="pres">
      <dgm:prSet presAssocID="{D97205BB-B697-4FC5-9C05-001D1B77FC73}" presName="sibTransNodeRect" presStyleLbl="alignNode1" presStyleIdx="2" presStyleCnt="3">
        <dgm:presLayoutVars>
          <dgm:chMax val="0"/>
          <dgm:bulletEnabled val="1"/>
        </dgm:presLayoutVars>
      </dgm:prSet>
      <dgm:spPr/>
    </dgm:pt>
    <dgm:pt modelId="{B5F1E412-4CE1-47B2-80EC-054EA763F63F}" type="pres">
      <dgm:prSet presAssocID="{8DC95668-56F9-41E9-ADC7-952DE6664C39}" presName="nodeRect" presStyleLbl="alignNode1" presStyleIdx="2" presStyleCnt="3">
        <dgm:presLayoutVars>
          <dgm:bulletEnabled val="1"/>
        </dgm:presLayoutVars>
      </dgm:prSet>
      <dgm:spPr/>
    </dgm:pt>
  </dgm:ptLst>
  <dgm:cxnLst>
    <dgm:cxn modelId="{2A3F6414-8301-47CD-8ED6-6470E50BB42A}" type="presOf" srcId="{01EB7DB2-C130-4DBF-BD19-E18C91A80AAD}" destId="{18BDC93B-E184-47D9-93CA-2FE5CB7625C7}" srcOrd="0" destOrd="0" presId="urn:microsoft.com/office/officeart/2016/7/layout/LinearBlockProcessNumbered"/>
    <dgm:cxn modelId="{481EF335-39EC-4CFB-A107-95A8AA928583}" type="presOf" srcId="{BEE5A942-9393-427E-804A-8469913785E1}" destId="{34F3F2D1-327D-4F75-82E4-E3B15B9F2BB1}" srcOrd="0" destOrd="0" presId="urn:microsoft.com/office/officeart/2016/7/layout/LinearBlockProcessNumbered"/>
    <dgm:cxn modelId="{E6D7503C-074E-4BD0-A66D-C4BFD6C24EB8}" type="presOf" srcId="{50C579C1-B3BE-4263-A523-4F7D8D67B59D}" destId="{2B3093C6-E4C0-43E6-8971-277C73EBC3E5}" srcOrd="1" destOrd="0" presId="urn:microsoft.com/office/officeart/2016/7/layout/LinearBlockProcessNumbered"/>
    <dgm:cxn modelId="{2EEBAB5E-6BE2-4AA6-889E-553BB643B37E}" srcId="{BEE5A942-9393-427E-804A-8469913785E1}" destId="{8DC95668-56F9-41E9-ADC7-952DE6664C39}" srcOrd="2" destOrd="0" parTransId="{7E6A4131-5D0F-4EFE-9A01-C7BDE475F0CD}" sibTransId="{D97205BB-B697-4FC5-9C05-001D1B77FC73}"/>
    <dgm:cxn modelId="{73DE4844-7684-4173-BB6D-EE6CC6BBC226}" srcId="{BEE5A942-9393-427E-804A-8469913785E1}" destId="{6ABBAE22-C95F-4B74-9B5D-19C761F22D65}" srcOrd="0" destOrd="0" parTransId="{833BB028-5DC8-4666-B989-06D2F195500B}" sibTransId="{01EB7DB2-C130-4DBF-BD19-E18C91A80AAD}"/>
    <dgm:cxn modelId="{2D8B106C-AE9D-4D2E-B664-2D984A6A4F3F}" type="presOf" srcId="{01CA0148-3C4D-4BE5-9BB0-5C887DBC313D}" destId="{F80F8D99-5071-4943-8272-A94740ED7BEE}" srcOrd="0" destOrd="0" presId="urn:microsoft.com/office/officeart/2016/7/layout/LinearBlockProcessNumbered"/>
    <dgm:cxn modelId="{CC696350-B344-46A5-A1B5-71581759C7A3}" type="presOf" srcId="{8DC95668-56F9-41E9-ADC7-952DE6664C39}" destId="{B60F9BCF-C19A-41E1-9F1A-4C36C7DDA607}" srcOrd="0" destOrd="0" presId="urn:microsoft.com/office/officeart/2016/7/layout/LinearBlockProcessNumbered"/>
    <dgm:cxn modelId="{52ABF5AE-FF5A-4865-8A7B-A0E89A37714E}" type="presOf" srcId="{6ABBAE22-C95F-4B74-9B5D-19C761F22D65}" destId="{4684A976-F7CD-4FFE-9352-0B4A0420F481}" srcOrd="1" destOrd="0" presId="urn:microsoft.com/office/officeart/2016/7/layout/LinearBlockProcessNumbered"/>
    <dgm:cxn modelId="{FBEFD0BD-96E0-4B03-8133-C9A7F5272198}" type="presOf" srcId="{50C579C1-B3BE-4263-A523-4F7D8D67B59D}" destId="{2409F355-9C00-4704-BF0C-74AD8BB41465}" srcOrd="0" destOrd="0" presId="urn:microsoft.com/office/officeart/2016/7/layout/LinearBlockProcessNumbered"/>
    <dgm:cxn modelId="{CC69D2DB-8ABC-4A34-BAA3-6FCBB6727D52}" type="presOf" srcId="{D97205BB-B697-4FC5-9C05-001D1B77FC73}" destId="{EF3831C1-D226-4FB0-BD17-8F062AC84BFD}" srcOrd="0" destOrd="0" presId="urn:microsoft.com/office/officeart/2016/7/layout/LinearBlockProcessNumbered"/>
    <dgm:cxn modelId="{B5F1B8E7-34DD-4176-BA9C-9ED69AE883A9}" srcId="{BEE5A942-9393-427E-804A-8469913785E1}" destId="{50C579C1-B3BE-4263-A523-4F7D8D67B59D}" srcOrd="1" destOrd="0" parTransId="{B61C5164-C4C7-4EA2-8B98-9506A8FF7F93}" sibTransId="{01CA0148-3C4D-4BE5-9BB0-5C887DBC313D}"/>
    <dgm:cxn modelId="{FF4BAAF3-D918-4AEB-A19A-B3E0130B999B}" type="presOf" srcId="{8DC95668-56F9-41E9-ADC7-952DE6664C39}" destId="{B5F1E412-4CE1-47B2-80EC-054EA763F63F}" srcOrd="1" destOrd="0" presId="urn:microsoft.com/office/officeart/2016/7/layout/LinearBlockProcessNumbered"/>
    <dgm:cxn modelId="{1728CEF9-F557-4EDD-AAAB-67DCB2163123}" type="presOf" srcId="{6ABBAE22-C95F-4B74-9B5D-19C761F22D65}" destId="{244E1DB5-63E4-4CE2-92F1-471F315A8209}" srcOrd="0" destOrd="0" presId="urn:microsoft.com/office/officeart/2016/7/layout/LinearBlockProcessNumbered"/>
    <dgm:cxn modelId="{D35205C4-AB02-4A98-BC44-59FE05517466}" type="presParOf" srcId="{34F3F2D1-327D-4F75-82E4-E3B15B9F2BB1}" destId="{2A13652D-5941-4A43-ACE2-8FC8348147F3}" srcOrd="0" destOrd="0" presId="urn:microsoft.com/office/officeart/2016/7/layout/LinearBlockProcessNumbered"/>
    <dgm:cxn modelId="{9B55FC91-9113-40DE-B6D7-EE0A191A25D3}" type="presParOf" srcId="{2A13652D-5941-4A43-ACE2-8FC8348147F3}" destId="{244E1DB5-63E4-4CE2-92F1-471F315A8209}" srcOrd="0" destOrd="0" presId="urn:microsoft.com/office/officeart/2016/7/layout/LinearBlockProcessNumbered"/>
    <dgm:cxn modelId="{73A1DCA1-8922-4857-9680-827B35EECDAA}" type="presParOf" srcId="{2A13652D-5941-4A43-ACE2-8FC8348147F3}" destId="{18BDC93B-E184-47D9-93CA-2FE5CB7625C7}" srcOrd="1" destOrd="0" presId="urn:microsoft.com/office/officeart/2016/7/layout/LinearBlockProcessNumbered"/>
    <dgm:cxn modelId="{99705CF8-6C55-4776-98A6-C8A8A50256BE}" type="presParOf" srcId="{2A13652D-5941-4A43-ACE2-8FC8348147F3}" destId="{4684A976-F7CD-4FFE-9352-0B4A0420F481}" srcOrd="2" destOrd="0" presId="urn:microsoft.com/office/officeart/2016/7/layout/LinearBlockProcessNumbered"/>
    <dgm:cxn modelId="{EF1546E4-9837-4CA2-A04C-40E143E9D8F6}" type="presParOf" srcId="{34F3F2D1-327D-4F75-82E4-E3B15B9F2BB1}" destId="{1421CDF5-0105-4AF2-84D2-C0B20558F547}" srcOrd="1" destOrd="0" presId="urn:microsoft.com/office/officeart/2016/7/layout/LinearBlockProcessNumbered"/>
    <dgm:cxn modelId="{67C43A11-D90E-4A70-96D9-CE2A7ABD396E}" type="presParOf" srcId="{34F3F2D1-327D-4F75-82E4-E3B15B9F2BB1}" destId="{C4793599-F1A2-4CEE-8DF1-577CBB90E45E}" srcOrd="2" destOrd="0" presId="urn:microsoft.com/office/officeart/2016/7/layout/LinearBlockProcessNumbered"/>
    <dgm:cxn modelId="{B493D019-2010-4141-968C-80CAA3CF8753}" type="presParOf" srcId="{C4793599-F1A2-4CEE-8DF1-577CBB90E45E}" destId="{2409F355-9C00-4704-BF0C-74AD8BB41465}" srcOrd="0" destOrd="0" presId="urn:microsoft.com/office/officeart/2016/7/layout/LinearBlockProcessNumbered"/>
    <dgm:cxn modelId="{493D4D9A-4664-489C-B0E7-6904212319E9}" type="presParOf" srcId="{C4793599-F1A2-4CEE-8DF1-577CBB90E45E}" destId="{F80F8D99-5071-4943-8272-A94740ED7BEE}" srcOrd="1" destOrd="0" presId="urn:microsoft.com/office/officeart/2016/7/layout/LinearBlockProcessNumbered"/>
    <dgm:cxn modelId="{EEB8A8F4-8E4D-4839-8CD9-29D1A44A0D3D}" type="presParOf" srcId="{C4793599-F1A2-4CEE-8DF1-577CBB90E45E}" destId="{2B3093C6-E4C0-43E6-8971-277C73EBC3E5}" srcOrd="2" destOrd="0" presId="urn:microsoft.com/office/officeart/2016/7/layout/LinearBlockProcessNumbered"/>
    <dgm:cxn modelId="{3AB96FD6-71E7-4CE6-A319-8FF770A368B0}" type="presParOf" srcId="{34F3F2D1-327D-4F75-82E4-E3B15B9F2BB1}" destId="{D06A6A9A-7689-4E74-92CF-9368C71AA4B7}" srcOrd="3" destOrd="0" presId="urn:microsoft.com/office/officeart/2016/7/layout/LinearBlockProcessNumbered"/>
    <dgm:cxn modelId="{D5A13F5E-DB8E-43C7-B521-26F570E392AF}" type="presParOf" srcId="{34F3F2D1-327D-4F75-82E4-E3B15B9F2BB1}" destId="{ADDCA3BE-134C-48E3-9121-229205615F85}" srcOrd="4" destOrd="0" presId="urn:microsoft.com/office/officeart/2016/7/layout/LinearBlockProcessNumbered"/>
    <dgm:cxn modelId="{6710843C-DB3E-4ADF-9A81-FD9460F5F016}" type="presParOf" srcId="{ADDCA3BE-134C-48E3-9121-229205615F85}" destId="{B60F9BCF-C19A-41E1-9F1A-4C36C7DDA607}" srcOrd="0" destOrd="0" presId="urn:microsoft.com/office/officeart/2016/7/layout/LinearBlockProcessNumbered"/>
    <dgm:cxn modelId="{3F14963B-F209-4551-BFD2-AB393828CEE9}" type="presParOf" srcId="{ADDCA3BE-134C-48E3-9121-229205615F85}" destId="{EF3831C1-D226-4FB0-BD17-8F062AC84BFD}" srcOrd="1" destOrd="0" presId="urn:microsoft.com/office/officeart/2016/7/layout/LinearBlockProcessNumbered"/>
    <dgm:cxn modelId="{801C298F-C4DA-49C9-B90E-09896D895B53}" type="presParOf" srcId="{ADDCA3BE-134C-48E3-9121-229205615F85}" destId="{B5F1E412-4CE1-47B2-80EC-054EA763F63F}"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31447F-08FE-474C-85A6-BE4220E58FAF}" type="doc">
      <dgm:prSet loTypeId="urn:microsoft.com/office/officeart/2016/7/layout/BasicLinearProcessNumbered" loCatId="process" qsTypeId="urn:microsoft.com/office/officeart/2005/8/quickstyle/simple1" qsCatId="simple" csTypeId="urn:microsoft.com/office/officeart/2005/8/colors/colorful2" csCatId="colorful"/>
      <dgm:spPr/>
      <dgm:t>
        <a:bodyPr/>
        <a:lstStyle/>
        <a:p>
          <a:endParaRPr lang="en-US"/>
        </a:p>
      </dgm:t>
    </dgm:pt>
    <dgm:pt modelId="{2BB79D60-4FBD-4AF0-A03C-C00DB9EE7339}">
      <dgm:prSet/>
      <dgm:spPr/>
      <dgm:t>
        <a:bodyPr/>
        <a:lstStyle/>
        <a:p>
          <a:r>
            <a:rPr lang="en-US"/>
            <a:t>Actuals don’t match the projected numbers:</a:t>
          </a:r>
        </a:p>
      </dgm:t>
    </dgm:pt>
    <dgm:pt modelId="{71D66E05-B6C0-43BB-A104-2BE3048555BC}" type="parTrans" cxnId="{EBA5559A-11D7-4398-86BE-4ECD43C2662F}">
      <dgm:prSet/>
      <dgm:spPr/>
      <dgm:t>
        <a:bodyPr/>
        <a:lstStyle/>
        <a:p>
          <a:endParaRPr lang="en-US"/>
        </a:p>
      </dgm:t>
    </dgm:pt>
    <dgm:pt modelId="{254158F3-F950-4302-A1CE-810E7B2905A5}" type="sibTrans" cxnId="{EBA5559A-11D7-4398-86BE-4ECD43C2662F}">
      <dgm:prSet phldrT="1" phldr="0"/>
      <dgm:spPr/>
      <dgm:t>
        <a:bodyPr/>
        <a:lstStyle/>
        <a:p>
          <a:r>
            <a:rPr lang="en-US"/>
            <a:t>1</a:t>
          </a:r>
        </a:p>
      </dgm:t>
    </dgm:pt>
    <dgm:pt modelId="{EB146069-E973-49D4-B03D-0C2AA25C2CB6}">
      <dgm:prSet/>
      <dgm:spPr/>
      <dgm:t>
        <a:bodyPr/>
        <a:lstStyle/>
        <a:p>
          <a:r>
            <a:rPr lang="en-US"/>
            <a:t>Construction expenditures and work in progress balance</a:t>
          </a:r>
        </a:p>
      </dgm:t>
    </dgm:pt>
    <dgm:pt modelId="{50B7F289-65B9-48E7-A8DA-E1AA85E9A65A}" type="parTrans" cxnId="{FFC79332-F643-4C6E-83EF-AD968AEDAB56}">
      <dgm:prSet/>
      <dgm:spPr/>
      <dgm:t>
        <a:bodyPr/>
        <a:lstStyle/>
        <a:p>
          <a:endParaRPr lang="en-US"/>
        </a:p>
      </dgm:t>
    </dgm:pt>
    <dgm:pt modelId="{BD11AB2E-E8DA-427A-B929-88C1B541E85C}" type="sibTrans" cxnId="{FFC79332-F643-4C6E-83EF-AD968AEDAB56}">
      <dgm:prSet/>
      <dgm:spPr/>
      <dgm:t>
        <a:bodyPr/>
        <a:lstStyle/>
        <a:p>
          <a:endParaRPr lang="en-US"/>
        </a:p>
      </dgm:t>
    </dgm:pt>
    <dgm:pt modelId="{6D4A3AD4-1A7A-442E-A94B-38AED89F2504}">
      <dgm:prSet/>
      <dgm:spPr/>
      <dgm:t>
        <a:bodyPr/>
        <a:lstStyle/>
        <a:p>
          <a:r>
            <a:rPr lang="en-US"/>
            <a:t>Debt balances and debt draws</a:t>
          </a:r>
        </a:p>
      </dgm:t>
    </dgm:pt>
    <dgm:pt modelId="{85E7254C-C6A9-4BA9-AE08-FDF070303A33}" type="parTrans" cxnId="{32C07653-EA92-4B8C-BE2A-34FBD9F19124}">
      <dgm:prSet/>
      <dgm:spPr/>
      <dgm:t>
        <a:bodyPr/>
        <a:lstStyle/>
        <a:p>
          <a:endParaRPr lang="en-US"/>
        </a:p>
      </dgm:t>
    </dgm:pt>
    <dgm:pt modelId="{F5E52F35-717E-4F9E-B0E4-3E4CC8D2FAC9}" type="sibTrans" cxnId="{32C07653-EA92-4B8C-BE2A-34FBD9F19124}">
      <dgm:prSet/>
      <dgm:spPr/>
      <dgm:t>
        <a:bodyPr/>
        <a:lstStyle/>
        <a:p>
          <a:endParaRPr lang="en-US"/>
        </a:p>
      </dgm:t>
    </dgm:pt>
    <dgm:pt modelId="{FF168D6B-1646-4C07-837E-6BB32F022C61}">
      <dgm:prSet/>
      <dgm:spPr/>
      <dgm:t>
        <a:bodyPr/>
        <a:lstStyle/>
        <a:p>
          <a:r>
            <a:rPr lang="en-US"/>
            <a:t>Fees and Interest During Construction</a:t>
          </a:r>
        </a:p>
      </dgm:t>
    </dgm:pt>
    <dgm:pt modelId="{AF964768-89C2-42AA-9D98-6130E19E698A}" type="parTrans" cxnId="{B045D39B-6E8B-4B0C-89F9-9FC5CAF42658}">
      <dgm:prSet/>
      <dgm:spPr/>
      <dgm:t>
        <a:bodyPr/>
        <a:lstStyle/>
        <a:p>
          <a:endParaRPr lang="en-US"/>
        </a:p>
      </dgm:t>
    </dgm:pt>
    <dgm:pt modelId="{D906DFFD-6917-4957-A35F-76BB2093CA4C}" type="sibTrans" cxnId="{B045D39B-6E8B-4B0C-89F9-9FC5CAF42658}">
      <dgm:prSet/>
      <dgm:spPr/>
      <dgm:t>
        <a:bodyPr/>
        <a:lstStyle/>
        <a:p>
          <a:endParaRPr lang="en-US"/>
        </a:p>
      </dgm:t>
    </dgm:pt>
    <dgm:pt modelId="{B9BC78F2-6F2F-46A4-86BF-E2571C136CFB}">
      <dgm:prSet/>
      <dgm:spPr/>
      <dgm:t>
        <a:bodyPr/>
        <a:lstStyle/>
        <a:p>
          <a:r>
            <a:rPr lang="en-US"/>
            <a:t>Assure that the total construction expenditure matches the EPC contract and the debt to capital percent confirms to the target.</a:t>
          </a:r>
        </a:p>
      </dgm:t>
    </dgm:pt>
    <dgm:pt modelId="{98D21F7C-15A8-4F01-BF50-4144E77BCA9A}" type="parTrans" cxnId="{D695C27D-4419-4CB1-B34D-0768034BB008}">
      <dgm:prSet/>
      <dgm:spPr/>
      <dgm:t>
        <a:bodyPr/>
        <a:lstStyle/>
        <a:p>
          <a:endParaRPr lang="en-US"/>
        </a:p>
      </dgm:t>
    </dgm:pt>
    <dgm:pt modelId="{3192EDAB-5642-4A4C-BF21-4FDEE401BD8E}" type="sibTrans" cxnId="{D695C27D-4419-4CB1-B34D-0768034BB008}">
      <dgm:prSet phldrT="2" phldr="0"/>
      <dgm:spPr/>
      <dgm:t>
        <a:bodyPr/>
        <a:lstStyle/>
        <a:p>
          <a:r>
            <a:rPr lang="en-US"/>
            <a:t>2</a:t>
          </a:r>
        </a:p>
      </dgm:t>
    </dgm:pt>
    <dgm:pt modelId="{EACC3EB2-8FB9-4693-963B-5BB597119E0B}">
      <dgm:prSet/>
      <dgm:spPr/>
      <dgm:t>
        <a:bodyPr/>
        <a:lstStyle/>
        <a:p>
          <a:r>
            <a:rPr lang="en-US"/>
            <a:t>Update the IDC and fees in the total project cost corresponding to actuals.</a:t>
          </a:r>
        </a:p>
      </dgm:t>
    </dgm:pt>
    <dgm:pt modelId="{F49B54EC-762F-4D43-817B-07275DE67DAC}" type="parTrans" cxnId="{6517435B-BE11-43BF-A921-864F6E274400}">
      <dgm:prSet/>
      <dgm:spPr/>
      <dgm:t>
        <a:bodyPr/>
        <a:lstStyle/>
        <a:p>
          <a:endParaRPr lang="en-US"/>
        </a:p>
      </dgm:t>
    </dgm:pt>
    <dgm:pt modelId="{10639924-7BF4-4FEF-93D1-942FEEEA16E7}" type="sibTrans" cxnId="{6517435B-BE11-43BF-A921-864F6E274400}">
      <dgm:prSet phldrT="3" phldr="0"/>
      <dgm:spPr/>
      <dgm:t>
        <a:bodyPr/>
        <a:lstStyle/>
        <a:p>
          <a:r>
            <a:rPr lang="en-US"/>
            <a:t>3</a:t>
          </a:r>
        </a:p>
      </dgm:t>
    </dgm:pt>
    <dgm:pt modelId="{7B475EBA-5445-4A3C-9B3C-1FA34F10686B}" type="pres">
      <dgm:prSet presAssocID="{0F31447F-08FE-474C-85A6-BE4220E58FAF}" presName="Name0" presStyleCnt="0">
        <dgm:presLayoutVars>
          <dgm:animLvl val="lvl"/>
          <dgm:resizeHandles val="exact"/>
        </dgm:presLayoutVars>
      </dgm:prSet>
      <dgm:spPr/>
    </dgm:pt>
    <dgm:pt modelId="{4A5E9130-5AD8-4905-B91F-61F6E7908A5A}" type="pres">
      <dgm:prSet presAssocID="{2BB79D60-4FBD-4AF0-A03C-C00DB9EE7339}" presName="compositeNode" presStyleCnt="0">
        <dgm:presLayoutVars>
          <dgm:bulletEnabled val="1"/>
        </dgm:presLayoutVars>
      </dgm:prSet>
      <dgm:spPr/>
    </dgm:pt>
    <dgm:pt modelId="{8B557A5D-9C91-4D7D-86AE-4508C01B2F16}" type="pres">
      <dgm:prSet presAssocID="{2BB79D60-4FBD-4AF0-A03C-C00DB9EE7339}" presName="bgRect" presStyleLbl="bgAccFollowNode1" presStyleIdx="0" presStyleCnt="3"/>
      <dgm:spPr/>
    </dgm:pt>
    <dgm:pt modelId="{53CD51C1-6188-4001-8B02-FCADA58CD109}" type="pres">
      <dgm:prSet presAssocID="{254158F3-F950-4302-A1CE-810E7B2905A5}" presName="sibTransNodeCircle" presStyleLbl="alignNode1" presStyleIdx="0" presStyleCnt="6">
        <dgm:presLayoutVars>
          <dgm:chMax val="0"/>
          <dgm:bulletEnabled/>
        </dgm:presLayoutVars>
      </dgm:prSet>
      <dgm:spPr/>
    </dgm:pt>
    <dgm:pt modelId="{27178BC3-BDD5-4A14-AC3A-D56F5466444B}" type="pres">
      <dgm:prSet presAssocID="{2BB79D60-4FBD-4AF0-A03C-C00DB9EE7339}" presName="bottomLine" presStyleLbl="alignNode1" presStyleIdx="1" presStyleCnt="6">
        <dgm:presLayoutVars/>
      </dgm:prSet>
      <dgm:spPr/>
    </dgm:pt>
    <dgm:pt modelId="{6D2CBE08-0AB2-46E3-AA0D-FE1A565F8B77}" type="pres">
      <dgm:prSet presAssocID="{2BB79D60-4FBD-4AF0-A03C-C00DB9EE7339}" presName="nodeText" presStyleLbl="bgAccFollowNode1" presStyleIdx="0" presStyleCnt="3">
        <dgm:presLayoutVars>
          <dgm:bulletEnabled val="1"/>
        </dgm:presLayoutVars>
      </dgm:prSet>
      <dgm:spPr/>
    </dgm:pt>
    <dgm:pt modelId="{AFF798FB-4A36-4381-8541-2F0FC393A49E}" type="pres">
      <dgm:prSet presAssocID="{254158F3-F950-4302-A1CE-810E7B2905A5}" presName="sibTrans" presStyleCnt="0"/>
      <dgm:spPr/>
    </dgm:pt>
    <dgm:pt modelId="{8C00AD6E-7AC3-463A-894D-6213C4419C82}" type="pres">
      <dgm:prSet presAssocID="{B9BC78F2-6F2F-46A4-86BF-E2571C136CFB}" presName="compositeNode" presStyleCnt="0">
        <dgm:presLayoutVars>
          <dgm:bulletEnabled val="1"/>
        </dgm:presLayoutVars>
      </dgm:prSet>
      <dgm:spPr/>
    </dgm:pt>
    <dgm:pt modelId="{FDFDE694-D87A-4868-8371-978F4B5D552A}" type="pres">
      <dgm:prSet presAssocID="{B9BC78F2-6F2F-46A4-86BF-E2571C136CFB}" presName="bgRect" presStyleLbl="bgAccFollowNode1" presStyleIdx="1" presStyleCnt="3"/>
      <dgm:spPr/>
    </dgm:pt>
    <dgm:pt modelId="{8F3D98D9-AD3D-4994-9E5A-7562D1AAF8B1}" type="pres">
      <dgm:prSet presAssocID="{3192EDAB-5642-4A4C-BF21-4FDEE401BD8E}" presName="sibTransNodeCircle" presStyleLbl="alignNode1" presStyleIdx="2" presStyleCnt="6">
        <dgm:presLayoutVars>
          <dgm:chMax val="0"/>
          <dgm:bulletEnabled/>
        </dgm:presLayoutVars>
      </dgm:prSet>
      <dgm:spPr/>
    </dgm:pt>
    <dgm:pt modelId="{655C4E2B-00FC-4F23-A494-605D62A5E216}" type="pres">
      <dgm:prSet presAssocID="{B9BC78F2-6F2F-46A4-86BF-E2571C136CFB}" presName="bottomLine" presStyleLbl="alignNode1" presStyleIdx="3" presStyleCnt="6">
        <dgm:presLayoutVars/>
      </dgm:prSet>
      <dgm:spPr/>
    </dgm:pt>
    <dgm:pt modelId="{11671313-4F33-4423-A252-F6B24964A976}" type="pres">
      <dgm:prSet presAssocID="{B9BC78F2-6F2F-46A4-86BF-E2571C136CFB}" presName="nodeText" presStyleLbl="bgAccFollowNode1" presStyleIdx="1" presStyleCnt="3">
        <dgm:presLayoutVars>
          <dgm:bulletEnabled val="1"/>
        </dgm:presLayoutVars>
      </dgm:prSet>
      <dgm:spPr/>
    </dgm:pt>
    <dgm:pt modelId="{463C09A1-CF68-412B-B354-7FE376CEF568}" type="pres">
      <dgm:prSet presAssocID="{3192EDAB-5642-4A4C-BF21-4FDEE401BD8E}" presName="sibTrans" presStyleCnt="0"/>
      <dgm:spPr/>
    </dgm:pt>
    <dgm:pt modelId="{5D52FF23-8C00-4F91-83E7-9B7FD1230D7D}" type="pres">
      <dgm:prSet presAssocID="{EACC3EB2-8FB9-4693-963B-5BB597119E0B}" presName="compositeNode" presStyleCnt="0">
        <dgm:presLayoutVars>
          <dgm:bulletEnabled val="1"/>
        </dgm:presLayoutVars>
      </dgm:prSet>
      <dgm:spPr/>
    </dgm:pt>
    <dgm:pt modelId="{AD5E5BD9-FDEE-4409-AE3C-206DDED75E6B}" type="pres">
      <dgm:prSet presAssocID="{EACC3EB2-8FB9-4693-963B-5BB597119E0B}" presName="bgRect" presStyleLbl="bgAccFollowNode1" presStyleIdx="2" presStyleCnt="3"/>
      <dgm:spPr/>
    </dgm:pt>
    <dgm:pt modelId="{28479311-81C0-4F16-AD26-7F678534505E}" type="pres">
      <dgm:prSet presAssocID="{10639924-7BF4-4FEF-93D1-942FEEEA16E7}" presName="sibTransNodeCircle" presStyleLbl="alignNode1" presStyleIdx="4" presStyleCnt="6">
        <dgm:presLayoutVars>
          <dgm:chMax val="0"/>
          <dgm:bulletEnabled/>
        </dgm:presLayoutVars>
      </dgm:prSet>
      <dgm:spPr/>
    </dgm:pt>
    <dgm:pt modelId="{99B852DB-B178-4254-A9B8-DDFC6C598672}" type="pres">
      <dgm:prSet presAssocID="{EACC3EB2-8FB9-4693-963B-5BB597119E0B}" presName="bottomLine" presStyleLbl="alignNode1" presStyleIdx="5" presStyleCnt="6">
        <dgm:presLayoutVars/>
      </dgm:prSet>
      <dgm:spPr/>
    </dgm:pt>
    <dgm:pt modelId="{00DDBBCE-6D4C-43B3-8BBC-2522AE5035B0}" type="pres">
      <dgm:prSet presAssocID="{EACC3EB2-8FB9-4693-963B-5BB597119E0B}" presName="nodeText" presStyleLbl="bgAccFollowNode1" presStyleIdx="2" presStyleCnt="3">
        <dgm:presLayoutVars>
          <dgm:bulletEnabled val="1"/>
        </dgm:presLayoutVars>
      </dgm:prSet>
      <dgm:spPr/>
    </dgm:pt>
  </dgm:ptLst>
  <dgm:cxnLst>
    <dgm:cxn modelId="{4C4B2A05-EAAC-4981-9835-F1A1BBCAC7BE}" type="presOf" srcId="{2BB79D60-4FBD-4AF0-A03C-C00DB9EE7339}" destId="{6D2CBE08-0AB2-46E3-AA0D-FE1A565F8B77}" srcOrd="1" destOrd="0" presId="urn:microsoft.com/office/officeart/2016/7/layout/BasicLinearProcessNumbered"/>
    <dgm:cxn modelId="{1D50DF1B-68E2-491E-BAB1-38DAF7C35140}" type="presOf" srcId="{B9BC78F2-6F2F-46A4-86BF-E2571C136CFB}" destId="{FDFDE694-D87A-4868-8371-978F4B5D552A}" srcOrd="0" destOrd="0" presId="urn:microsoft.com/office/officeart/2016/7/layout/BasicLinearProcessNumbered"/>
    <dgm:cxn modelId="{6709D322-D17C-4FCB-BEC7-8FA549FEAFBF}" type="presOf" srcId="{EACC3EB2-8FB9-4693-963B-5BB597119E0B}" destId="{00DDBBCE-6D4C-43B3-8BBC-2522AE5035B0}" srcOrd="1" destOrd="0" presId="urn:microsoft.com/office/officeart/2016/7/layout/BasicLinearProcessNumbered"/>
    <dgm:cxn modelId="{FFC79332-F643-4C6E-83EF-AD968AEDAB56}" srcId="{2BB79D60-4FBD-4AF0-A03C-C00DB9EE7339}" destId="{EB146069-E973-49D4-B03D-0C2AA25C2CB6}" srcOrd="0" destOrd="0" parTransId="{50B7F289-65B9-48E7-A8DA-E1AA85E9A65A}" sibTransId="{BD11AB2E-E8DA-427A-B929-88C1B541E85C}"/>
    <dgm:cxn modelId="{6517435B-BE11-43BF-A921-864F6E274400}" srcId="{0F31447F-08FE-474C-85A6-BE4220E58FAF}" destId="{EACC3EB2-8FB9-4693-963B-5BB597119E0B}" srcOrd="2" destOrd="0" parTransId="{F49B54EC-762F-4D43-817B-07275DE67DAC}" sibTransId="{10639924-7BF4-4FEF-93D1-942FEEEA16E7}"/>
    <dgm:cxn modelId="{4441C15E-59BE-4CAA-9F1E-26D63BE49C1D}" type="presOf" srcId="{10639924-7BF4-4FEF-93D1-942FEEEA16E7}" destId="{28479311-81C0-4F16-AD26-7F678534505E}" srcOrd="0" destOrd="0" presId="urn:microsoft.com/office/officeart/2016/7/layout/BasicLinearProcessNumbered"/>
    <dgm:cxn modelId="{32C07653-EA92-4B8C-BE2A-34FBD9F19124}" srcId="{2BB79D60-4FBD-4AF0-A03C-C00DB9EE7339}" destId="{6D4A3AD4-1A7A-442E-A94B-38AED89F2504}" srcOrd="1" destOrd="0" parTransId="{85E7254C-C6A9-4BA9-AE08-FDF070303A33}" sibTransId="{F5E52F35-717E-4F9E-B0E4-3E4CC8D2FAC9}"/>
    <dgm:cxn modelId="{D695C27D-4419-4CB1-B34D-0768034BB008}" srcId="{0F31447F-08FE-474C-85A6-BE4220E58FAF}" destId="{B9BC78F2-6F2F-46A4-86BF-E2571C136CFB}" srcOrd="1" destOrd="0" parTransId="{98D21F7C-15A8-4F01-BF50-4144E77BCA9A}" sibTransId="{3192EDAB-5642-4A4C-BF21-4FDEE401BD8E}"/>
    <dgm:cxn modelId="{E3E0368E-A4D2-427C-A5FB-97B9FAB65258}" type="presOf" srcId="{EB146069-E973-49D4-B03D-0C2AA25C2CB6}" destId="{6D2CBE08-0AB2-46E3-AA0D-FE1A565F8B77}" srcOrd="0" destOrd="1" presId="urn:microsoft.com/office/officeart/2016/7/layout/BasicLinearProcessNumbered"/>
    <dgm:cxn modelId="{FACAF197-D64B-40D9-B53E-EDEC5F258E3E}" type="presOf" srcId="{3192EDAB-5642-4A4C-BF21-4FDEE401BD8E}" destId="{8F3D98D9-AD3D-4994-9E5A-7562D1AAF8B1}" srcOrd="0" destOrd="0" presId="urn:microsoft.com/office/officeart/2016/7/layout/BasicLinearProcessNumbered"/>
    <dgm:cxn modelId="{EBA5559A-11D7-4398-86BE-4ECD43C2662F}" srcId="{0F31447F-08FE-474C-85A6-BE4220E58FAF}" destId="{2BB79D60-4FBD-4AF0-A03C-C00DB9EE7339}" srcOrd="0" destOrd="0" parTransId="{71D66E05-B6C0-43BB-A104-2BE3048555BC}" sibTransId="{254158F3-F950-4302-A1CE-810E7B2905A5}"/>
    <dgm:cxn modelId="{B045D39B-6E8B-4B0C-89F9-9FC5CAF42658}" srcId="{2BB79D60-4FBD-4AF0-A03C-C00DB9EE7339}" destId="{FF168D6B-1646-4C07-837E-6BB32F022C61}" srcOrd="2" destOrd="0" parTransId="{AF964768-89C2-42AA-9D98-6130E19E698A}" sibTransId="{D906DFFD-6917-4957-A35F-76BB2093CA4C}"/>
    <dgm:cxn modelId="{4E7A9CB0-25B6-45D6-9115-FDC709A7EB36}" type="presOf" srcId="{FF168D6B-1646-4C07-837E-6BB32F022C61}" destId="{6D2CBE08-0AB2-46E3-AA0D-FE1A565F8B77}" srcOrd="0" destOrd="3" presId="urn:microsoft.com/office/officeart/2016/7/layout/BasicLinearProcessNumbered"/>
    <dgm:cxn modelId="{8A2474C4-AF61-47B9-964A-9161B05C58A6}" type="presOf" srcId="{EACC3EB2-8FB9-4693-963B-5BB597119E0B}" destId="{AD5E5BD9-FDEE-4409-AE3C-206DDED75E6B}" srcOrd="0" destOrd="0" presId="urn:microsoft.com/office/officeart/2016/7/layout/BasicLinearProcessNumbered"/>
    <dgm:cxn modelId="{9A6DD9C9-76EF-4C36-8BC9-1962A39F7C57}" type="presOf" srcId="{B9BC78F2-6F2F-46A4-86BF-E2571C136CFB}" destId="{11671313-4F33-4423-A252-F6B24964A976}" srcOrd="1" destOrd="0" presId="urn:microsoft.com/office/officeart/2016/7/layout/BasicLinearProcessNumbered"/>
    <dgm:cxn modelId="{2AF917EE-0BBF-4B40-ADD6-238C6EB71662}" type="presOf" srcId="{254158F3-F950-4302-A1CE-810E7B2905A5}" destId="{53CD51C1-6188-4001-8B02-FCADA58CD109}" srcOrd="0" destOrd="0" presId="urn:microsoft.com/office/officeart/2016/7/layout/BasicLinearProcessNumbered"/>
    <dgm:cxn modelId="{6C2CEFF2-7599-4D7C-97ED-1EBC89D02C56}" type="presOf" srcId="{0F31447F-08FE-474C-85A6-BE4220E58FAF}" destId="{7B475EBA-5445-4A3C-9B3C-1FA34F10686B}" srcOrd="0" destOrd="0" presId="urn:microsoft.com/office/officeart/2016/7/layout/BasicLinearProcessNumbered"/>
    <dgm:cxn modelId="{BD9DBDF3-9433-438D-9AAF-5CA123FFD9D2}" type="presOf" srcId="{6D4A3AD4-1A7A-442E-A94B-38AED89F2504}" destId="{6D2CBE08-0AB2-46E3-AA0D-FE1A565F8B77}" srcOrd="0" destOrd="2" presId="urn:microsoft.com/office/officeart/2016/7/layout/BasicLinearProcessNumbered"/>
    <dgm:cxn modelId="{1AE4E8F9-95E4-4585-87BC-DCFAE8455FCB}" type="presOf" srcId="{2BB79D60-4FBD-4AF0-A03C-C00DB9EE7339}" destId="{8B557A5D-9C91-4D7D-86AE-4508C01B2F16}" srcOrd="0" destOrd="0" presId="urn:microsoft.com/office/officeart/2016/7/layout/BasicLinearProcessNumbered"/>
    <dgm:cxn modelId="{0FCC5365-3B26-4879-BEF3-BBD5B63B4382}" type="presParOf" srcId="{7B475EBA-5445-4A3C-9B3C-1FA34F10686B}" destId="{4A5E9130-5AD8-4905-B91F-61F6E7908A5A}" srcOrd="0" destOrd="0" presId="urn:microsoft.com/office/officeart/2016/7/layout/BasicLinearProcessNumbered"/>
    <dgm:cxn modelId="{9E61FD2B-3D4E-4D37-9948-ADA4FBDC72DD}" type="presParOf" srcId="{4A5E9130-5AD8-4905-B91F-61F6E7908A5A}" destId="{8B557A5D-9C91-4D7D-86AE-4508C01B2F16}" srcOrd="0" destOrd="0" presId="urn:microsoft.com/office/officeart/2016/7/layout/BasicLinearProcessNumbered"/>
    <dgm:cxn modelId="{40DECF29-9BFA-4350-99E6-48BF3785DFC3}" type="presParOf" srcId="{4A5E9130-5AD8-4905-B91F-61F6E7908A5A}" destId="{53CD51C1-6188-4001-8B02-FCADA58CD109}" srcOrd="1" destOrd="0" presId="urn:microsoft.com/office/officeart/2016/7/layout/BasicLinearProcessNumbered"/>
    <dgm:cxn modelId="{FB505D93-B77B-4383-BE2F-507C516218D4}" type="presParOf" srcId="{4A5E9130-5AD8-4905-B91F-61F6E7908A5A}" destId="{27178BC3-BDD5-4A14-AC3A-D56F5466444B}" srcOrd="2" destOrd="0" presId="urn:microsoft.com/office/officeart/2016/7/layout/BasicLinearProcessNumbered"/>
    <dgm:cxn modelId="{0C661C78-3287-4AB3-AF37-BEFC233449C2}" type="presParOf" srcId="{4A5E9130-5AD8-4905-B91F-61F6E7908A5A}" destId="{6D2CBE08-0AB2-46E3-AA0D-FE1A565F8B77}" srcOrd="3" destOrd="0" presId="urn:microsoft.com/office/officeart/2016/7/layout/BasicLinearProcessNumbered"/>
    <dgm:cxn modelId="{C574CF93-F9C1-4F78-8852-C791C92ECE1B}" type="presParOf" srcId="{7B475EBA-5445-4A3C-9B3C-1FA34F10686B}" destId="{AFF798FB-4A36-4381-8541-2F0FC393A49E}" srcOrd="1" destOrd="0" presId="urn:microsoft.com/office/officeart/2016/7/layout/BasicLinearProcessNumbered"/>
    <dgm:cxn modelId="{8B6ADC57-1252-4CC4-8C25-F42F9506DEFB}" type="presParOf" srcId="{7B475EBA-5445-4A3C-9B3C-1FA34F10686B}" destId="{8C00AD6E-7AC3-463A-894D-6213C4419C82}" srcOrd="2" destOrd="0" presId="urn:microsoft.com/office/officeart/2016/7/layout/BasicLinearProcessNumbered"/>
    <dgm:cxn modelId="{F7411450-0401-4230-B806-0B866980DD31}" type="presParOf" srcId="{8C00AD6E-7AC3-463A-894D-6213C4419C82}" destId="{FDFDE694-D87A-4868-8371-978F4B5D552A}" srcOrd="0" destOrd="0" presId="urn:microsoft.com/office/officeart/2016/7/layout/BasicLinearProcessNumbered"/>
    <dgm:cxn modelId="{071BF2F7-1DDD-4EC1-B8FC-2A818DDDDA05}" type="presParOf" srcId="{8C00AD6E-7AC3-463A-894D-6213C4419C82}" destId="{8F3D98D9-AD3D-4994-9E5A-7562D1AAF8B1}" srcOrd="1" destOrd="0" presId="urn:microsoft.com/office/officeart/2016/7/layout/BasicLinearProcessNumbered"/>
    <dgm:cxn modelId="{9B14545D-FCEC-4D25-AAEC-A4CAD797EC0D}" type="presParOf" srcId="{8C00AD6E-7AC3-463A-894D-6213C4419C82}" destId="{655C4E2B-00FC-4F23-A494-605D62A5E216}" srcOrd="2" destOrd="0" presId="urn:microsoft.com/office/officeart/2016/7/layout/BasicLinearProcessNumbered"/>
    <dgm:cxn modelId="{A4CE09A3-061F-4FC3-AFE1-72AC96FBC67C}" type="presParOf" srcId="{8C00AD6E-7AC3-463A-894D-6213C4419C82}" destId="{11671313-4F33-4423-A252-F6B24964A976}" srcOrd="3" destOrd="0" presId="urn:microsoft.com/office/officeart/2016/7/layout/BasicLinearProcessNumbered"/>
    <dgm:cxn modelId="{C8381C5B-E091-41EA-89B1-D652D93D1CCC}" type="presParOf" srcId="{7B475EBA-5445-4A3C-9B3C-1FA34F10686B}" destId="{463C09A1-CF68-412B-B354-7FE376CEF568}" srcOrd="3" destOrd="0" presId="urn:microsoft.com/office/officeart/2016/7/layout/BasicLinearProcessNumbered"/>
    <dgm:cxn modelId="{B06F72A0-524B-4288-8C86-F02CA0BEF2CE}" type="presParOf" srcId="{7B475EBA-5445-4A3C-9B3C-1FA34F10686B}" destId="{5D52FF23-8C00-4F91-83E7-9B7FD1230D7D}" srcOrd="4" destOrd="0" presId="urn:microsoft.com/office/officeart/2016/7/layout/BasicLinearProcessNumbered"/>
    <dgm:cxn modelId="{BBB7E720-B87E-472D-956D-5FD6D7330D3A}" type="presParOf" srcId="{5D52FF23-8C00-4F91-83E7-9B7FD1230D7D}" destId="{AD5E5BD9-FDEE-4409-AE3C-206DDED75E6B}" srcOrd="0" destOrd="0" presId="urn:microsoft.com/office/officeart/2016/7/layout/BasicLinearProcessNumbered"/>
    <dgm:cxn modelId="{7FD6F712-3DD3-4D2A-8ABE-7A8B54F1C039}" type="presParOf" srcId="{5D52FF23-8C00-4F91-83E7-9B7FD1230D7D}" destId="{28479311-81C0-4F16-AD26-7F678534505E}" srcOrd="1" destOrd="0" presId="urn:microsoft.com/office/officeart/2016/7/layout/BasicLinearProcessNumbered"/>
    <dgm:cxn modelId="{ACBD3248-8051-4A57-B516-E7099210EA74}" type="presParOf" srcId="{5D52FF23-8C00-4F91-83E7-9B7FD1230D7D}" destId="{99B852DB-B178-4254-A9B8-DDFC6C598672}" srcOrd="2" destOrd="0" presId="urn:microsoft.com/office/officeart/2016/7/layout/BasicLinearProcessNumbered"/>
    <dgm:cxn modelId="{91C20C6B-AF5E-4C67-A9EC-DA5D343C0D02}" type="presParOf" srcId="{5D52FF23-8C00-4F91-83E7-9B7FD1230D7D}" destId="{00DDBBCE-6D4C-43B3-8BBC-2522AE5035B0}"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3FA49B3-FDD2-4D2C-94FE-C387BC409514}" type="doc">
      <dgm:prSet loTypeId="urn:microsoft.com/office/officeart/2016/7/layout/ChevronBlockProcess" loCatId="process" qsTypeId="urn:microsoft.com/office/officeart/2005/8/quickstyle/simple1" qsCatId="simple" csTypeId="urn:microsoft.com/office/officeart/2005/8/colors/ColorSchemeForSuggestions" csCatId="other"/>
      <dgm:spPr/>
      <dgm:t>
        <a:bodyPr/>
        <a:lstStyle/>
        <a:p>
          <a:endParaRPr lang="en-US"/>
        </a:p>
      </dgm:t>
    </dgm:pt>
    <dgm:pt modelId="{F1838890-D9AB-407E-8DB3-3A105F952A17}">
      <dgm:prSet/>
      <dgm:spPr/>
      <dgm:t>
        <a:bodyPr/>
        <a:lstStyle/>
        <a:p>
          <a:r>
            <a:rPr lang="en-US"/>
            <a:t>Insert</a:t>
          </a:r>
        </a:p>
      </dgm:t>
    </dgm:pt>
    <dgm:pt modelId="{F77BFD86-E79F-4E54-B3A3-011FB318C58F}" type="parTrans" cxnId="{500F62F8-7EA3-47A2-BFB5-F7001A148F8B}">
      <dgm:prSet/>
      <dgm:spPr/>
      <dgm:t>
        <a:bodyPr/>
        <a:lstStyle/>
        <a:p>
          <a:endParaRPr lang="en-US"/>
        </a:p>
      </dgm:t>
    </dgm:pt>
    <dgm:pt modelId="{78227326-BF07-48A2-8F9E-0B5CCCEFE240}" type="sibTrans" cxnId="{500F62F8-7EA3-47A2-BFB5-F7001A148F8B}">
      <dgm:prSet/>
      <dgm:spPr/>
      <dgm:t>
        <a:bodyPr/>
        <a:lstStyle/>
        <a:p>
          <a:endParaRPr lang="en-US"/>
        </a:p>
      </dgm:t>
    </dgm:pt>
    <dgm:pt modelId="{00571074-D7C6-4F85-9D9B-7E9B8E9C8C11}">
      <dgm:prSet/>
      <dgm:spPr/>
      <dgm:t>
        <a:bodyPr/>
        <a:lstStyle/>
        <a:p>
          <a:r>
            <a:rPr lang="en-US"/>
            <a:t>Insert actuals in different page</a:t>
          </a:r>
        </a:p>
      </dgm:t>
    </dgm:pt>
    <dgm:pt modelId="{A3267905-823C-41D1-86E6-165879FDCCC2}" type="parTrans" cxnId="{3554FE24-2497-44B6-BDCC-40BEE4DC7CDF}">
      <dgm:prSet/>
      <dgm:spPr/>
      <dgm:t>
        <a:bodyPr/>
        <a:lstStyle/>
        <a:p>
          <a:endParaRPr lang="en-US"/>
        </a:p>
      </dgm:t>
    </dgm:pt>
    <dgm:pt modelId="{9F997006-CE42-402C-B81C-8311B42D0469}" type="sibTrans" cxnId="{3554FE24-2497-44B6-BDCC-40BEE4DC7CDF}">
      <dgm:prSet/>
      <dgm:spPr/>
      <dgm:t>
        <a:bodyPr/>
        <a:lstStyle/>
        <a:p>
          <a:endParaRPr lang="en-US"/>
        </a:p>
      </dgm:t>
    </dgm:pt>
    <dgm:pt modelId="{AC36F9F6-5014-4B00-9622-F519B0DE6616}">
      <dgm:prSet/>
      <dgm:spPr/>
      <dgm:t>
        <a:bodyPr/>
        <a:lstStyle/>
        <a:p>
          <a:r>
            <a:rPr lang="en-US"/>
            <a:t>Create</a:t>
          </a:r>
        </a:p>
      </dgm:t>
    </dgm:pt>
    <dgm:pt modelId="{41F5427D-3BF6-4B4A-A036-2CDA3C81C892}" type="parTrans" cxnId="{F51ACD80-D91E-44E5-B707-ED50EDAE7B78}">
      <dgm:prSet/>
      <dgm:spPr/>
      <dgm:t>
        <a:bodyPr/>
        <a:lstStyle/>
        <a:p>
          <a:endParaRPr lang="en-US"/>
        </a:p>
      </dgm:t>
    </dgm:pt>
    <dgm:pt modelId="{5D145910-9AEE-45FD-AA4D-238C053B3B20}" type="sibTrans" cxnId="{F51ACD80-D91E-44E5-B707-ED50EDAE7B78}">
      <dgm:prSet/>
      <dgm:spPr/>
      <dgm:t>
        <a:bodyPr/>
        <a:lstStyle/>
        <a:p>
          <a:endParaRPr lang="en-US"/>
        </a:p>
      </dgm:t>
    </dgm:pt>
    <dgm:pt modelId="{1A563ADD-4D61-4107-8C8B-0D216CEB2682}">
      <dgm:prSet/>
      <dgm:spPr/>
      <dgm:t>
        <a:bodyPr/>
        <a:lstStyle/>
        <a:p>
          <a:r>
            <a:rPr lang="en-US"/>
            <a:t>Create a historic switch as in a corporate model because formulas are different in historic period from projected period.</a:t>
          </a:r>
        </a:p>
      </dgm:t>
    </dgm:pt>
    <dgm:pt modelId="{2942AFB1-5146-4DC0-A2C7-8F15C238879B}" type="parTrans" cxnId="{8498268B-3088-4A45-BB21-021BE4D5CDF8}">
      <dgm:prSet/>
      <dgm:spPr/>
      <dgm:t>
        <a:bodyPr/>
        <a:lstStyle/>
        <a:p>
          <a:endParaRPr lang="en-US"/>
        </a:p>
      </dgm:t>
    </dgm:pt>
    <dgm:pt modelId="{8A26A713-59FF-4ABD-8397-F6A25953ABE6}" type="sibTrans" cxnId="{8498268B-3088-4A45-BB21-021BE4D5CDF8}">
      <dgm:prSet/>
      <dgm:spPr/>
      <dgm:t>
        <a:bodyPr/>
        <a:lstStyle/>
        <a:p>
          <a:endParaRPr lang="en-US"/>
        </a:p>
      </dgm:t>
    </dgm:pt>
    <dgm:pt modelId="{62B33232-A36E-42AC-B507-87F0F1BB903E}">
      <dgm:prSet/>
      <dgm:spPr/>
      <dgm:t>
        <a:bodyPr/>
        <a:lstStyle/>
        <a:p>
          <a:r>
            <a:rPr lang="en-US"/>
            <a:t>Compute</a:t>
          </a:r>
        </a:p>
      </dgm:t>
    </dgm:pt>
    <dgm:pt modelId="{73B4AD63-7E40-4F84-9618-3C20D80850B4}" type="parTrans" cxnId="{71A1A59A-FA1E-427D-8217-D24BCFB11E47}">
      <dgm:prSet/>
      <dgm:spPr/>
      <dgm:t>
        <a:bodyPr/>
        <a:lstStyle/>
        <a:p>
          <a:endParaRPr lang="en-US"/>
        </a:p>
      </dgm:t>
    </dgm:pt>
    <dgm:pt modelId="{A3444904-720B-42AC-A9C8-117F6C8730C3}" type="sibTrans" cxnId="{71A1A59A-FA1E-427D-8217-D24BCFB11E47}">
      <dgm:prSet/>
      <dgm:spPr/>
      <dgm:t>
        <a:bodyPr/>
        <a:lstStyle/>
        <a:p>
          <a:endParaRPr lang="en-US"/>
        </a:p>
      </dgm:t>
    </dgm:pt>
    <dgm:pt modelId="{727F2E6E-45BF-43C6-99DF-AD20C7C1486B}">
      <dgm:prSet/>
      <dgm:spPr/>
      <dgm:t>
        <a:bodyPr/>
        <a:lstStyle/>
        <a:p>
          <a:r>
            <a:rPr lang="en-US"/>
            <a:t>Compute implied values from the historic data and adjust the closing balance of balance sheet accounts to move forward with new projected amounts.</a:t>
          </a:r>
        </a:p>
      </dgm:t>
    </dgm:pt>
    <dgm:pt modelId="{8DD2BF2E-6DB6-4902-BD55-85299D55CEBE}" type="parTrans" cxnId="{E6073F51-05B9-4F08-B73B-B6A91BAE242E}">
      <dgm:prSet/>
      <dgm:spPr/>
      <dgm:t>
        <a:bodyPr/>
        <a:lstStyle/>
        <a:p>
          <a:endParaRPr lang="en-US"/>
        </a:p>
      </dgm:t>
    </dgm:pt>
    <dgm:pt modelId="{DE2CC4AB-CC62-4BE4-86B7-D05E176413B5}" type="sibTrans" cxnId="{E6073F51-05B9-4F08-B73B-B6A91BAE242E}">
      <dgm:prSet/>
      <dgm:spPr/>
      <dgm:t>
        <a:bodyPr/>
        <a:lstStyle/>
        <a:p>
          <a:endParaRPr lang="en-US"/>
        </a:p>
      </dgm:t>
    </dgm:pt>
    <dgm:pt modelId="{C34D46F5-A610-4D16-9C9D-ADBDC848E1F7}">
      <dgm:prSet/>
      <dgm:spPr/>
      <dgm:t>
        <a:bodyPr/>
        <a:lstStyle/>
        <a:p>
          <a:r>
            <a:rPr lang="en-US"/>
            <a:t>Create</a:t>
          </a:r>
        </a:p>
      </dgm:t>
    </dgm:pt>
    <dgm:pt modelId="{4F8F7686-DFB7-45EF-8DA5-7A4F4E518CF2}" type="parTrans" cxnId="{75E46834-28CF-413C-8304-E10DE0A7C8A2}">
      <dgm:prSet/>
      <dgm:spPr/>
      <dgm:t>
        <a:bodyPr/>
        <a:lstStyle/>
        <a:p>
          <a:endParaRPr lang="en-US"/>
        </a:p>
      </dgm:t>
    </dgm:pt>
    <dgm:pt modelId="{835F4126-C035-4CF2-85F6-5C43833FCA36}" type="sibTrans" cxnId="{75E46834-28CF-413C-8304-E10DE0A7C8A2}">
      <dgm:prSet/>
      <dgm:spPr/>
      <dgm:t>
        <a:bodyPr/>
        <a:lstStyle/>
        <a:p>
          <a:endParaRPr lang="en-US"/>
        </a:p>
      </dgm:t>
    </dgm:pt>
    <dgm:pt modelId="{3872E8E9-CCB0-4A3B-A683-D40BCBC52A93}">
      <dgm:prSet/>
      <dgm:spPr/>
      <dgm:t>
        <a:bodyPr/>
        <a:lstStyle/>
        <a:p>
          <a:r>
            <a:rPr lang="en-US"/>
            <a:t>Create accounts that have both historic and projected accounts.</a:t>
          </a:r>
        </a:p>
      </dgm:t>
    </dgm:pt>
    <dgm:pt modelId="{CE61A1E7-D86C-4310-81DB-748EC4A98114}" type="parTrans" cxnId="{1A33BC1A-8270-4286-8950-BDE5077F7EC3}">
      <dgm:prSet/>
      <dgm:spPr/>
      <dgm:t>
        <a:bodyPr/>
        <a:lstStyle/>
        <a:p>
          <a:endParaRPr lang="en-US"/>
        </a:p>
      </dgm:t>
    </dgm:pt>
    <dgm:pt modelId="{D750E5FF-4F38-4ADF-B66A-CD68C7AA895B}" type="sibTrans" cxnId="{1A33BC1A-8270-4286-8950-BDE5077F7EC3}">
      <dgm:prSet/>
      <dgm:spPr/>
      <dgm:t>
        <a:bodyPr/>
        <a:lstStyle/>
        <a:p>
          <a:endParaRPr lang="en-US"/>
        </a:p>
      </dgm:t>
    </dgm:pt>
    <dgm:pt modelId="{8AC6D051-2808-45CF-90EF-39343B312F38}" type="pres">
      <dgm:prSet presAssocID="{D3FA49B3-FDD2-4D2C-94FE-C387BC409514}" presName="Name0" presStyleCnt="0">
        <dgm:presLayoutVars>
          <dgm:dir/>
          <dgm:animLvl val="lvl"/>
          <dgm:resizeHandles val="exact"/>
        </dgm:presLayoutVars>
      </dgm:prSet>
      <dgm:spPr/>
    </dgm:pt>
    <dgm:pt modelId="{8C195BE5-BE24-4554-A4C4-FD2CBB5E6C78}" type="pres">
      <dgm:prSet presAssocID="{F1838890-D9AB-407E-8DB3-3A105F952A17}" presName="composite" presStyleCnt="0"/>
      <dgm:spPr/>
    </dgm:pt>
    <dgm:pt modelId="{95CFA18F-9FB4-45E5-B318-01495C5B0D5D}" type="pres">
      <dgm:prSet presAssocID="{F1838890-D9AB-407E-8DB3-3A105F952A17}" presName="parTx" presStyleLbl="alignNode1" presStyleIdx="0" presStyleCnt="4">
        <dgm:presLayoutVars>
          <dgm:chMax val="0"/>
          <dgm:chPref val="0"/>
        </dgm:presLayoutVars>
      </dgm:prSet>
      <dgm:spPr/>
    </dgm:pt>
    <dgm:pt modelId="{246AB77B-606A-4271-A18B-FC0762FAF068}" type="pres">
      <dgm:prSet presAssocID="{F1838890-D9AB-407E-8DB3-3A105F952A17}" presName="desTx" presStyleLbl="alignAccFollowNode1" presStyleIdx="0" presStyleCnt="4">
        <dgm:presLayoutVars/>
      </dgm:prSet>
      <dgm:spPr/>
    </dgm:pt>
    <dgm:pt modelId="{7FDB8027-7546-4ABB-AA94-F127CE9E1E08}" type="pres">
      <dgm:prSet presAssocID="{78227326-BF07-48A2-8F9E-0B5CCCEFE240}" presName="space" presStyleCnt="0"/>
      <dgm:spPr/>
    </dgm:pt>
    <dgm:pt modelId="{0DD8C64A-F026-4095-95C6-9D294A554D62}" type="pres">
      <dgm:prSet presAssocID="{AC36F9F6-5014-4B00-9622-F519B0DE6616}" presName="composite" presStyleCnt="0"/>
      <dgm:spPr/>
    </dgm:pt>
    <dgm:pt modelId="{3F3BBFDD-36ED-47D8-882B-2D5791125979}" type="pres">
      <dgm:prSet presAssocID="{AC36F9F6-5014-4B00-9622-F519B0DE6616}" presName="parTx" presStyleLbl="alignNode1" presStyleIdx="1" presStyleCnt="4">
        <dgm:presLayoutVars>
          <dgm:chMax val="0"/>
          <dgm:chPref val="0"/>
        </dgm:presLayoutVars>
      </dgm:prSet>
      <dgm:spPr/>
    </dgm:pt>
    <dgm:pt modelId="{44E249A9-2364-422B-A72A-47405E65DEDC}" type="pres">
      <dgm:prSet presAssocID="{AC36F9F6-5014-4B00-9622-F519B0DE6616}" presName="desTx" presStyleLbl="alignAccFollowNode1" presStyleIdx="1" presStyleCnt="4">
        <dgm:presLayoutVars/>
      </dgm:prSet>
      <dgm:spPr/>
    </dgm:pt>
    <dgm:pt modelId="{7DBF6393-EFC6-41BC-B350-0D00E007598A}" type="pres">
      <dgm:prSet presAssocID="{5D145910-9AEE-45FD-AA4D-238C053B3B20}" presName="space" presStyleCnt="0"/>
      <dgm:spPr/>
    </dgm:pt>
    <dgm:pt modelId="{95FA4B10-7DAF-478B-8DF4-5F839E7FFB41}" type="pres">
      <dgm:prSet presAssocID="{62B33232-A36E-42AC-B507-87F0F1BB903E}" presName="composite" presStyleCnt="0"/>
      <dgm:spPr/>
    </dgm:pt>
    <dgm:pt modelId="{9274DC3D-433C-43AC-B3C0-CC9935E2B676}" type="pres">
      <dgm:prSet presAssocID="{62B33232-A36E-42AC-B507-87F0F1BB903E}" presName="parTx" presStyleLbl="alignNode1" presStyleIdx="2" presStyleCnt="4">
        <dgm:presLayoutVars>
          <dgm:chMax val="0"/>
          <dgm:chPref val="0"/>
        </dgm:presLayoutVars>
      </dgm:prSet>
      <dgm:spPr/>
    </dgm:pt>
    <dgm:pt modelId="{10A74501-6D8C-4CD0-9FC9-56169D2056AB}" type="pres">
      <dgm:prSet presAssocID="{62B33232-A36E-42AC-B507-87F0F1BB903E}" presName="desTx" presStyleLbl="alignAccFollowNode1" presStyleIdx="2" presStyleCnt="4">
        <dgm:presLayoutVars/>
      </dgm:prSet>
      <dgm:spPr/>
    </dgm:pt>
    <dgm:pt modelId="{8EA74C92-6947-49C1-B8A4-7E62660F4FE4}" type="pres">
      <dgm:prSet presAssocID="{A3444904-720B-42AC-A9C8-117F6C8730C3}" presName="space" presStyleCnt="0"/>
      <dgm:spPr/>
    </dgm:pt>
    <dgm:pt modelId="{1EC1F26C-DB0E-4228-B512-B3D89CFD5FC9}" type="pres">
      <dgm:prSet presAssocID="{C34D46F5-A610-4D16-9C9D-ADBDC848E1F7}" presName="composite" presStyleCnt="0"/>
      <dgm:spPr/>
    </dgm:pt>
    <dgm:pt modelId="{9092447F-ACD2-4330-BCFD-A5AAE1315A96}" type="pres">
      <dgm:prSet presAssocID="{C34D46F5-A610-4D16-9C9D-ADBDC848E1F7}" presName="parTx" presStyleLbl="alignNode1" presStyleIdx="3" presStyleCnt="4">
        <dgm:presLayoutVars>
          <dgm:chMax val="0"/>
          <dgm:chPref val="0"/>
        </dgm:presLayoutVars>
      </dgm:prSet>
      <dgm:spPr/>
    </dgm:pt>
    <dgm:pt modelId="{CD2EEF67-1973-4024-91CD-934502EB8286}" type="pres">
      <dgm:prSet presAssocID="{C34D46F5-A610-4D16-9C9D-ADBDC848E1F7}" presName="desTx" presStyleLbl="alignAccFollowNode1" presStyleIdx="3" presStyleCnt="4">
        <dgm:presLayoutVars/>
      </dgm:prSet>
      <dgm:spPr/>
    </dgm:pt>
  </dgm:ptLst>
  <dgm:cxnLst>
    <dgm:cxn modelId="{974BB102-C853-4D0B-A7B6-5ED1B91AD233}" type="presOf" srcId="{F1838890-D9AB-407E-8DB3-3A105F952A17}" destId="{95CFA18F-9FB4-45E5-B318-01495C5B0D5D}" srcOrd="0" destOrd="0" presId="urn:microsoft.com/office/officeart/2016/7/layout/ChevronBlockProcess"/>
    <dgm:cxn modelId="{1A33BC1A-8270-4286-8950-BDE5077F7EC3}" srcId="{C34D46F5-A610-4D16-9C9D-ADBDC848E1F7}" destId="{3872E8E9-CCB0-4A3B-A683-D40BCBC52A93}" srcOrd="0" destOrd="0" parTransId="{CE61A1E7-D86C-4310-81DB-748EC4A98114}" sibTransId="{D750E5FF-4F38-4ADF-B66A-CD68C7AA895B}"/>
    <dgm:cxn modelId="{3554FE24-2497-44B6-BDCC-40BEE4DC7CDF}" srcId="{F1838890-D9AB-407E-8DB3-3A105F952A17}" destId="{00571074-D7C6-4F85-9D9B-7E9B8E9C8C11}" srcOrd="0" destOrd="0" parTransId="{A3267905-823C-41D1-86E6-165879FDCCC2}" sibTransId="{9F997006-CE42-402C-B81C-8311B42D0469}"/>
    <dgm:cxn modelId="{75E46834-28CF-413C-8304-E10DE0A7C8A2}" srcId="{D3FA49B3-FDD2-4D2C-94FE-C387BC409514}" destId="{C34D46F5-A610-4D16-9C9D-ADBDC848E1F7}" srcOrd="3" destOrd="0" parTransId="{4F8F7686-DFB7-45EF-8DA5-7A4F4E518CF2}" sibTransId="{835F4126-C035-4CF2-85F6-5C43833FCA36}"/>
    <dgm:cxn modelId="{88B2F634-16BA-45D7-9B76-3EDBF2FE2C93}" type="presOf" srcId="{00571074-D7C6-4F85-9D9B-7E9B8E9C8C11}" destId="{246AB77B-606A-4271-A18B-FC0762FAF068}" srcOrd="0" destOrd="0" presId="urn:microsoft.com/office/officeart/2016/7/layout/ChevronBlockProcess"/>
    <dgm:cxn modelId="{6A62AF5D-81F9-40BA-BC47-02291514B34C}" type="presOf" srcId="{62B33232-A36E-42AC-B507-87F0F1BB903E}" destId="{9274DC3D-433C-43AC-B3C0-CC9935E2B676}" srcOrd="0" destOrd="0" presId="urn:microsoft.com/office/officeart/2016/7/layout/ChevronBlockProcess"/>
    <dgm:cxn modelId="{74662161-7501-41CE-8B1C-407FAD2704B9}" type="presOf" srcId="{D3FA49B3-FDD2-4D2C-94FE-C387BC409514}" destId="{8AC6D051-2808-45CF-90EF-39343B312F38}" srcOrd="0" destOrd="0" presId="urn:microsoft.com/office/officeart/2016/7/layout/ChevronBlockProcess"/>
    <dgm:cxn modelId="{DBF24465-1477-4ECD-9924-09D48EC57D94}" type="presOf" srcId="{1A563ADD-4D61-4107-8C8B-0D216CEB2682}" destId="{44E249A9-2364-422B-A72A-47405E65DEDC}" srcOrd="0" destOrd="0" presId="urn:microsoft.com/office/officeart/2016/7/layout/ChevronBlockProcess"/>
    <dgm:cxn modelId="{E6073F51-05B9-4F08-B73B-B6A91BAE242E}" srcId="{62B33232-A36E-42AC-B507-87F0F1BB903E}" destId="{727F2E6E-45BF-43C6-99DF-AD20C7C1486B}" srcOrd="0" destOrd="0" parTransId="{8DD2BF2E-6DB6-4902-BD55-85299D55CEBE}" sibTransId="{DE2CC4AB-CC62-4BE4-86B7-D05E176413B5}"/>
    <dgm:cxn modelId="{F51ACD80-D91E-44E5-B707-ED50EDAE7B78}" srcId="{D3FA49B3-FDD2-4D2C-94FE-C387BC409514}" destId="{AC36F9F6-5014-4B00-9622-F519B0DE6616}" srcOrd="1" destOrd="0" parTransId="{41F5427D-3BF6-4B4A-A036-2CDA3C81C892}" sibTransId="{5D145910-9AEE-45FD-AA4D-238C053B3B20}"/>
    <dgm:cxn modelId="{8498268B-3088-4A45-BB21-021BE4D5CDF8}" srcId="{AC36F9F6-5014-4B00-9622-F519B0DE6616}" destId="{1A563ADD-4D61-4107-8C8B-0D216CEB2682}" srcOrd="0" destOrd="0" parTransId="{2942AFB1-5146-4DC0-A2C7-8F15C238879B}" sibTransId="{8A26A713-59FF-4ABD-8397-F6A25953ABE6}"/>
    <dgm:cxn modelId="{71A1A59A-FA1E-427D-8217-D24BCFB11E47}" srcId="{D3FA49B3-FDD2-4D2C-94FE-C387BC409514}" destId="{62B33232-A36E-42AC-B507-87F0F1BB903E}" srcOrd="2" destOrd="0" parTransId="{73B4AD63-7E40-4F84-9618-3C20D80850B4}" sibTransId="{A3444904-720B-42AC-A9C8-117F6C8730C3}"/>
    <dgm:cxn modelId="{9ABF799E-F5F3-4D24-8D3B-0278F7850E77}" type="presOf" srcId="{AC36F9F6-5014-4B00-9622-F519B0DE6616}" destId="{3F3BBFDD-36ED-47D8-882B-2D5791125979}" srcOrd="0" destOrd="0" presId="urn:microsoft.com/office/officeart/2016/7/layout/ChevronBlockProcess"/>
    <dgm:cxn modelId="{4450E1B5-CA56-4A94-B9C5-F900B3A8EB75}" type="presOf" srcId="{C34D46F5-A610-4D16-9C9D-ADBDC848E1F7}" destId="{9092447F-ACD2-4330-BCFD-A5AAE1315A96}" srcOrd="0" destOrd="0" presId="urn:microsoft.com/office/officeart/2016/7/layout/ChevronBlockProcess"/>
    <dgm:cxn modelId="{CFB0C8D7-818D-41C8-B8ED-4A3321693ADE}" type="presOf" srcId="{3872E8E9-CCB0-4A3B-A683-D40BCBC52A93}" destId="{CD2EEF67-1973-4024-91CD-934502EB8286}" srcOrd="0" destOrd="0" presId="urn:microsoft.com/office/officeart/2016/7/layout/ChevronBlockProcess"/>
    <dgm:cxn modelId="{3CFFF2DF-AB88-4087-B912-377208AAE435}" type="presOf" srcId="{727F2E6E-45BF-43C6-99DF-AD20C7C1486B}" destId="{10A74501-6D8C-4CD0-9FC9-56169D2056AB}" srcOrd="0" destOrd="0" presId="urn:microsoft.com/office/officeart/2016/7/layout/ChevronBlockProcess"/>
    <dgm:cxn modelId="{500F62F8-7EA3-47A2-BFB5-F7001A148F8B}" srcId="{D3FA49B3-FDD2-4D2C-94FE-C387BC409514}" destId="{F1838890-D9AB-407E-8DB3-3A105F952A17}" srcOrd="0" destOrd="0" parTransId="{F77BFD86-E79F-4E54-B3A3-011FB318C58F}" sibTransId="{78227326-BF07-48A2-8F9E-0B5CCCEFE240}"/>
    <dgm:cxn modelId="{BE097798-CA35-4B47-AE90-C7319C1D680F}" type="presParOf" srcId="{8AC6D051-2808-45CF-90EF-39343B312F38}" destId="{8C195BE5-BE24-4554-A4C4-FD2CBB5E6C78}" srcOrd="0" destOrd="0" presId="urn:microsoft.com/office/officeart/2016/7/layout/ChevronBlockProcess"/>
    <dgm:cxn modelId="{4E0B77FE-46E7-4D21-8B0D-B051A1C8BDEA}" type="presParOf" srcId="{8C195BE5-BE24-4554-A4C4-FD2CBB5E6C78}" destId="{95CFA18F-9FB4-45E5-B318-01495C5B0D5D}" srcOrd="0" destOrd="0" presId="urn:microsoft.com/office/officeart/2016/7/layout/ChevronBlockProcess"/>
    <dgm:cxn modelId="{D1D6E39F-4B65-40AD-AB83-3523B5F69CEB}" type="presParOf" srcId="{8C195BE5-BE24-4554-A4C4-FD2CBB5E6C78}" destId="{246AB77B-606A-4271-A18B-FC0762FAF068}" srcOrd="1" destOrd="0" presId="urn:microsoft.com/office/officeart/2016/7/layout/ChevronBlockProcess"/>
    <dgm:cxn modelId="{3D098B36-C027-4835-B945-368651549D9E}" type="presParOf" srcId="{8AC6D051-2808-45CF-90EF-39343B312F38}" destId="{7FDB8027-7546-4ABB-AA94-F127CE9E1E08}" srcOrd="1" destOrd="0" presId="urn:microsoft.com/office/officeart/2016/7/layout/ChevronBlockProcess"/>
    <dgm:cxn modelId="{6489EA0E-6413-47AB-9B6C-CF8B31C8CBAC}" type="presParOf" srcId="{8AC6D051-2808-45CF-90EF-39343B312F38}" destId="{0DD8C64A-F026-4095-95C6-9D294A554D62}" srcOrd="2" destOrd="0" presId="urn:microsoft.com/office/officeart/2016/7/layout/ChevronBlockProcess"/>
    <dgm:cxn modelId="{7A2841EA-EFE3-40E7-8CB4-DFF116D1CC99}" type="presParOf" srcId="{0DD8C64A-F026-4095-95C6-9D294A554D62}" destId="{3F3BBFDD-36ED-47D8-882B-2D5791125979}" srcOrd="0" destOrd="0" presId="urn:microsoft.com/office/officeart/2016/7/layout/ChevronBlockProcess"/>
    <dgm:cxn modelId="{8335EB1D-2462-4178-BF64-7CECF047A45F}" type="presParOf" srcId="{0DD8C64A-F026-4095-95C6-9D294A554D62}" destId="{44E249A9-2364-422B-A72A-47405E65DEDC}" srcOrd="1" destOrd="0" presId="urn:microsoft.com/office/officeart/2016/7/layout/ChevronBlockProcess"/>
    <dgm:cxn modelId="{BDE0609C-99E4-4E75-978F-0E789C7C53A3}" type="presParOf" srcId="{8AC6D051-2808-45CF-90EF-39343B312F38}" destId="{7DBF6393-EFC6-41BC-B350-0D00E007598A}" srcOrd="3" destOrd="0" presId="urn:microsoft.com/office/officeart/2016/7/layout/ChevronBlockProcess"/>
    <dgm:cxn modelId="{7C6153C7-B8A3-40A0-B31C-5CC24FA0D685}" type="presParOf" srcId="{8AC6D051-2808-45CF-90EF-39343B312F38}" destId="{95FA4B10-7DAF-478B-8DF4-5F839E7FFB41}" srcOrd="4" destOrd="0" presId="urn:microsoft.com/office/officeart/2016/7/layout/ChevronBlockProcess"/>
    <dgm:cxn modelId="{C8077D80-9F62-4949-B8CD-6B051145C0E9}" type="presParOf" srcId="{95FA4B10-7DAF-478B-8DF4-5F839E7FFB41}" destId="{9274DC3D-433C-43AC-B3C0-CC9935E2B676}" srcOrd="0" destOrd="0" presId="urn:microsoft.com/office/officeart/2016/7/layout/ChevronBlockProcess"/>
    <dgm:cxn modelId="{A381A1CC-2A6E-4697-B4B9-E9F42BFB3286}" type="presParOf" srcId="{95FA4B10-7DAF-478B-8DF4-5F839E7FFB41}" destId="{10A74501-6D8C-4CD0-9FC9-56169D2056AB}" srcOrd="1" destOrd="0" presId="urn:microsoft.com/office/officeart/2016/7/layout/ChevronBlockProcess"/>
    <dgm:cxn modelId="{0B16912A-DB7A-4C85-BFB1-69F215E99A14}" type="presParOf" srcId="{8AC6D051-2808-45CF-90EF-39343B312F38}" destId="{8EA74C92-6947-49C1-B8A4-7E62660F4FE4}" srcOrd="5" destOrd="0" presId="urn:microsoft.com/office/officeart/2016/7/layout/ChevronBlockProcess"/>
    <dgm:cxn modelId="{FA0A35B7-4908-49A9-ABE0-49613FF8E7B8}" type="presParOf" srcId="{8AC6D051-2808-45CF-90EF-39343B312F38}" destId="{1EC1F26C-DB0E-4228-B512-B3D89CFD5FC9}" srcOrd="6" destOrd="0" presId="urn:microsoft.com/office/officeart/2016/7/layout/ChevronBlockProcess"/>
    <dgm:cxn modelId="{A9FCF947-E443-4C9E-A86E-F18E7FF6F5E0}" type="presParOf" srcId="{1EC1F26C-DB0E-4228-B512-B3D89CFD5FC9}" destId="{9092447F-ACD2-4330-BCFD-A5AAE1315A96}" srcOrd="0" destOrd="0" presId="urn:microsoft.com/office/officeart/2016/7/layout/ChevronBlockProcess"/>
    <dgm:cxn modelId="{554B9233-89DF-4951-B0FB-CBC8AF64F635}" type="presParOf" srcId="{1EC1F26C-DB0E-4228-B512-B3D89CFD5FC9}" destId="{CD2EEF67-1973-4024-91CD-934502EB8286}" srcOrd="1" destOrd="0" presId="urn:microsoft.com/office/officeart/2016/7/layout/ChevronBlock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4D2454D-DD23-4994-9010-DBB27905AC0C}"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5553B295-0DCD-4C30-90E0-F68D7F539F14}">
      <dgm:prSet/>
      <dgm:spPr/>
      <dgm:t>
        <a:bodyPr/>
        <a:lstStyle/>
        <a:p>
          <a:r>
            <a:rPr lang="en-US" dirty="0"/>
            <a:t>To reconcile assets, you can re-compute the S-curve and apply the new S-curve that sums to 100% the remaining assets.</a:t>
          </a:r>
        </a:p>
      </dgm:t>
    </dgm:pt>
    <dgm:pt modelId="{990B0EDF-18A3-4160-8ACE-973BFBA63E75}" type="parTrans" cxnId="{09274735-903F-4C0B-BCAD-7E6B537F5453}">
      <dgm:prSet/>
      <dgm:spPr/>
      <dgm:t>
        <a:bodyPr/>
        <a:lstStyle/>
        <a:p>
          <a:endParaRPr lang="en-US"/>
        </a:p>
      </dgm:t>
    </dgm:pt>
    <dgm:pt modelId="{E6411D99-9584-4FE3-884A-787EA01C5C73}" type="sibTrans" cxnId="{09274735-903F-4C0B-BCAD-7E6B537F5453}">
      <dgm:prSet/>
      <dgm:spPr/>
      <dgm:t>
        <a:bodyPr/>
        <a:lstStyle/>
        <a:p>
          <a:endParaRPr lang="en-US"/>
        </a:p>
      </dgm:t>
    </dgm:pt>
    <dgm:pt modelId="{6E17258E-9A17-47D6-93AB-29A0CFDA71A3}">
      <dgm:prSet/>
      <dgm:spPr/>
      <dgm:t>
        <a:bodyPr/>
        <a:lstStyle/>
        <a:p>
          <a:r>
            <a:rPr lang="en-US" dirty="0"/>
            <a:t>If debt is derived, then the remaining equity can be computed.</a:t>
          </a:r>
        </a:p>
      </dgm:t>
    </dgm:pt>
    <dgm:pt modelId="{53057165-F52E-4DFA-BF02-C2D7DF70A258}" type="parTrans" cxnId="{59526D85-66A4-4AEE-8F4F-C20AA96797BB}">
      <dgm:prSet/>
      <dgm:spPr/>
      <dgm:t>
        <a:bodyPr/>
        <a:lstStyle/>
        <a:p>
          <a:endParaRPr lang="en-US"/>
        </a:p>
      </dgm:t>
    </dgm:pt>
    <dgm:pt modelId="{C85D3CE2-06FB-45C8-AC1F-650D2377B417}" type="sibTrans" cxnId="{59526D85-66A4-4AEE-8F4F-C20AA96797BB}">
      <dgm:prSet/>
      <dgm:spPr/>
      <dgm:t>
        <a:bodyPr/>
        <a:lstStyle/>
        <a:p>
          <a:endParaRPr lang="en-US"/>
        </a:p>
      </dgm:t>
    </dgm:pt>
    <dgm:pt modelId="{CFAC6D0E-AF92-4BCF-9D6F-26107ECBBE0B}">
      <dgm:prSet/>
      <dgm:spPr/>
      <dgm:t>
        <a:bodyPr/>
        <a:lstStyle/>
        <a:p>
          <a:r>
            <a:rPr lang="en-US"/>
            <a:t>On the other hand if the IRR is 5%, then the terminal value has a larger effect.</a:t>
          </a:r>
        </a:p>
      </dgm:t>
    </dgm:pt>
    <dgm:pt modelId="{687A83A6-77F2-4375-B484-8DBF98362EC9}" type="parTrans" cxnId="{FDF65DDB-5BD9-4DA5-AD5A-8AE96ED34F5D}">
      <dgm:prSet/>
      <dgm:spPr/>
      <dgm:t>
        <a:bodyPr/>
        <a:lstStyle/>
        <a:p>
          <a:endParaRPr lang="en-US"/>
        </a:p>
      </dgm:t>
    </dgm:pt>
    <dgm:pt modelId="{40D76EBC-EBD9-43F5-B827-C1AA488D6B5B}" type="sibTrans" cxnId="{FDF65DDB-5BD9-4DA5-AD5A-8AE96ED34F5D}">
      <dgm:prSet/>
      <dgm:spPr/>
      <dgm:t>
        <a:bodyPr/>
        <a:lstStyle/>
        <a:p>
          <a:endParaRPr lang="en-US"/>
        </a:p>
      </dgm:t>
    </dgm:pt>
    <dgm:pt modelId="{B1308D9B-CD3C-4ADB-8A53-403CB0CA07BE}" type="pres">
      <dgm:prSet presAssocID="{F4D2454D-DD23-4994-9010-DBB27905AC0C}" presName="vert0" presStyleCnt="0">
        <dgm:presLayoutVars>
          <dgm:dir/>
          <dgm:animOne val="branch"/>
          <dgm:animLvl val="lvl"/>
        </dgm:presLayoutVars>
      </dgm:prSet>
      <dgm:spPr/>
    </dgm:pt>
    <dgm:pt modelId="{F62BAE32-1ED1-42CB-9D56-D76BB6D8720F}" type="pres">
      <dgm:prSet presAssocID="{5553B295-0DCD-4C30-90E0-F68D7F539F14}" presName="thickLine" presStyleLbl="alignNode1" presStyleIdx="0" presStyleCnt="3"/>
      <dgm:spPr/>
    </dgm:pt>
    <dgm:pt modelId="{EFD0CEFB-1F45-4E96-AE08-AD5B3D57C207}" type="pres">
      <dgm:prSet presAssocID="{5553B295-0DCD-4C30-90E0-F68D7F539F14}" presName="horz1" presStyleCnt="0"/>
      <dgm:spPr/>
    </dgm:pt>
    <dgm:pt modelId="{C69898E8-F391-4155-8CFB-E1B40E621CB1}" type="pres">
      <dgm:prSet presAssocID="{5553B295-0DCD-4C30-90E0-F68D7F539F14}" presName="tx1" presStyleLbl="revTx" presStyleIdx="0" presStyleCnt="3"/>
      <dgm:spPr/>
    </dgm:pt>
    <dgm:pt modelId="{44AB1DF8-B3F0-421D-B3A5-51E656E5FC14}" type="pres">
      <dgm:prSet presAssocID="{5553B295-0DCD-4C30-90E0-F68D7F539F14}" presName="vert1" presStyleCnt="0"/>
      <dgm:spPr/>
    </dgm:pt>
    <dgm:pt modelId="{98AF43A2-BB2C-4023-86B1-262BBCE5CF40}" type="pres">
      <dgm:prSet presAssocID="{6E17258E-9A17-47D6-93AB-29A0CFDA71A3}" presName="thickLine" presStyleLbl="alignNode1" presStyleIdx="1" presStyleCnt="3"/>
      <dgm:spPr/>
    </dgm:pt>
    <dgm:pt modelId="{108DFED5-6882-4302-AD5D-B420A2DCA092}" type="pres">
      <dgm:prSet presAssocID="{6E17258E-9A17-47D6-93AB-29A0CFDA71A3}" presName="horz1" presStyleCnt="0"/>
      <dgm:spPr/>
    </dgm:pt>
    <dgm:pt modelId="{B475CAB7-EE9A-4191-9BB6-BBA248ACEE97}" type="pres">
      <dgm:prSet presAssocID="{6E17258E-9A17-47D6-93AB-29A0CFDA71A3}" presName="tx1" presStyleLbl="revTx" presStyleIdx="1" presStyleCnt="3"/>
      <dgm:spPr/>
    </dgm:pt>
    <dgm:pt modelId="{8F66D3D7-6F33-43CC-93B3-1D172005EF4A}" type="pres">
      <dgm:prSet presAssocID="{6E17258E-9A17-47D6-93AB-29A0CFDA71A3}" presName="vert1" presStyleCnt="0"/>
      <dgm:spPr/>
    </dgm:pt>
    <dgm:pt modelId="{9D7A9A1F-F3E4-4E8B-A4B8-F426BF624CAA}" type="pres">
      <dgm:prSet presAssocID="{CFAC6D0E-AF92-4BCF-9D6F-26107ECBBE0B}" presName="thickLine" presStyleLbl="alignNode1" presStyleIdx="2" presStyleCnt="3"/>
      <dgm:spPr/>
    </dgm:pt>
    <dgm:pt modelId="{F1637115-251C-428B-A9D5-34E696E289CC}" type="pres">
      <dgm:prSet presAssocID="{CFAC6D0E-AF92-4BCF-9D6F-26107ECBBE0B}" presName="horz1" presStyleCnt="0"/>
      <dgm:spPr/>
    </dgm:pt>
    <dgm:pt modelId="{3C9A3C6E-192A-457A-A308-BF7CD7941938}" type="pres">
      <dgm:prSet presAssocID="{CFAC6D0E-AF92-4BCF-9D6F-26107ECBBE0B}" presName="tx1" presStyleLbl="revTx" presStyleIdx="2" presStyleCnt="3"/>
      <dgm:spPr/>
    </dgm:pt>
    <dgm:pt modelId="{9546BDB7-0130-4B59-8FFF-7B6A3900F089}" type="pres">
      <dgm:prSet presAssocID="{CFAC6D0E-AF92-4BCF-9D6F-26107ECBBE0B}" presName="vert1" presStyleCnt="0"/>
      <dgm:spPr/>
    </dgm:pt>
  </dgm:ptLst>
  <dgm:cxnLst>
    <dgm:cxn modelId="{5F0F762D-EB08-47B1-A5DF-18A36509366C}" type="presOf" srcId="{CFAC6D0E-AF92-4BCF-9D6F-26107ECBBE0B}" destId="{3C9A3C6E-192A-457A-A308-BF7CD7941938}" srcOrd="0" destOrd="0" presId="urn:microsoft.com/office/officeart/2008/layout/LinedList"/>
    <dgm:cxn modelId="{09274735-903F-4C0B-BCAD-7E6B537F5453}" srcId="{F4D2454D-DD23-4994-9010-DBB27905AC0C}" destId="{5553B295-0DCD-4C30-90E0-F68D7F539F14}" srcOrd="0" destOrd="0" parTransId="{990B0EDF-18A3-4160-8ACE-973BFBA63E75}" sibTransId="{E6411D99-9584-4FE3-884A-787EA01C5C73}"/>
    <dgm:cxn modelId="{59526D85-66A4-4AEE-8F4F-C20AA96797BB}" srcId="{F4D2454D-DD23-4994-9010-DBB27905AC0C}" destId="{6E17258E-9A17-47D6-93AB-29A0CFDA71A3}" srcOrd="1" destOrd="0" parTransId="{53057165-F52E-4DFA-BF02-C2D7DF70A258}" sibTransId="{C85D3CE2-06FB-45C8-AC1F-650D2377B417}"/>
    <dgm:cxn modelId="{0101709B-3E08-4036-B465-B6660E0136B7}" type="presOf" srcId="{F4D2454D-DD23-4994-9010-DBB27905AC0C}" destId="{B1308D9B-CD3C-4ADB-8A53-403CB0CA07BE}" srcOrd="0" destOrd="0" presId="urn:microsoft.com/office/officeart/2008/layout/LinedList"/>
    <dgm:cxn modelId="{7FB73ED9-8A7C-4B26-89A5-9DAE487BF366}" type="presOf" srcId="{5553B295-0DCD-4C30-90E0-F68D7F539F14}" destId="{C69898E8-F391-4155-8CFB-E1B40E621CB1}" srcOrd="0" destOrd="0" presId="urn:microsoft.com/office/officeart/2008/layout/LinedList"/>
    <dgm:cxn modelId="{FDF65DDB-5BD9-4DA5-AD5A-8AE96ED34F5D}" srcId="{F4D2454D-DD23-4994-9010-DBB27905AC0C}" destId="{CFAC6D0E-AF92-4BCF-9D6F-26107ECBBE0B}" srcOrd="2" destOrd="0" parTransId="{687A83A6-77F2-4375-B484-8DBF98362EC9}" sibTransId="{40D76EBC-EBD9-43F5-B827-C1AA488D6B5B}"/>
    <dgm:cxn modelId="{5C9C23F8-7D1F-48FE-B191-0F43A325154B}" type="presOf" srcId="{6E17258E-9A17-47D6-93AB-29A0CFDA71A3}" destId="{B475CAB7-EE9A-4191-9BB6-BBA248ACEE97}" srcOrd="0" destOrd="0" presId="urn:microsoft.com/office/officeart/2008/layout/LinedList"/>
    <dgm:cxn modelId="{54648CDD-EA5F-41C1-AB64-BFE67CB0A71F}" type="presParOf" srcId="{B1308D9B-CD3C-4ADB-8A53-403CB0CA07BE}" destId="{F62BAE32-1ED1-42CB-9D56-D76BB6D8720F}" srcOrd="0" destOrd="0" presId="urn:microsoft.com/office/officeart/2008/layout/LinedList"/>
    <dgm:cxn modelId="{47426557-846C-4C1C-963C-6D6D168D50C3}" type="presParOf" srcId="{B1308D9B-CD3C-4ADB-8A53-403CB0CA07BE}" destId="{EFD0CEFB-1F45-4E96-AE08-AD5B3D57C207}" srcOrd="1" destOrd="0" presId="urn:microsoft.com/office/officeart/2008/layout/LinedList"/>
    <dgm:cxn modelId="{13FD2B42-55BF-42C9-937E-A785B28E88F5}" type="presParOf" srcId="{EFD0CEFB-1F45-4E96-AE08-AD5B3D57C207}" destId="{C69898E8-F391-4155-8CFB-E1B40E621CB1}" srcOrd="0" destOrd="0" presId="urn:microsoft.com/office/officeart/2008/layout/LinedList"/>
    <dgm:cxn modelId="{4065B22B-8EDF-4800-87A5-76F2A64FBB10}" type="presParOf" srcId="{EFD0CEFB-1F45-4E96-AE08-AD5B3D57C207}" destId="{44AB1DF8-B3F0-421D-B3A5-51E656E5FC14}" srcOrd="1" destOrd="0" presId="urn:microsoft.com/office/officeart/2008/layout/LinedList"/>
    <dgm:cxn modelId="{1457E322-0028-4CE0-999E-5AD59B3D9FA3}" type="presParOf" srcId="{B1308D9B-CD3C-4ADB-8A53-403CB0CA07BE}" destId="{98AF43A2-BB2C-4023-86B1-262BBCE5CF40}" srcOrd="2" destOrd="0" presId="urn:microsoft.com/office/officeart/2008/layout/LinedList"/>
    <dgm:cxn modelId="{2BABEEB4-7B1D-401D-8005-7D85637588E1}" type="presParOf" srcId="{B1308D9B-CD3C-4ADB-8A53-403CB0CA07BE}" destId="{108DFED5-6882-4302-AD5D-B420A2DCA092}" srcOrd="3" destOrd="0" presId="urn:microsoft.com/office/officeart/2008/layout/LinedList"/>
    <dgm:cxn modelId="{7BE44B88-DCFC-4D13-9AE0-9D3CFE73BB9F}" type="presParOf" srcId="{108DFED5-6882-4302-AD5D-B420A2DCA092}" destId="{B475CAB7-EE9A-4191-9BB6-BBA248ACEE97}" srcOrd="0" destOrd="0" presId="urn:microsoft.com/office/officeart/2008/layout/LinedList"/>
    <dgm:cxn modelId="{00A1A5AE-8C27-4363-9003-FB89F9C26F81}" type="presParOf" srcId="{108DFED5-6882-4302-AD5D-B420A2DCA092}" destId="{8F66D3D7-6F33-43CC-93B3-1D172005EF4A}" srcOrd="1" destOrd="0" presId="urn:microsoft.com/office/officeart/2008/layout/LinedList"/>
    <dgm:cxn modelId="{85D8C8BD-13D7-46FA-B748-4A11EC44CB5C}" type="presParOf" srcId="{B1308D9B-CD3C-4ADB-8A53-403CB0CA07BE}" destId="{9D7A9A1F-F3E4-4E8B-A4B8-F426BF624CAA}" srcOrd="4" destOrd="0" presId="urn:microsoft.com/office/officeart/2008/layout/LinedList"/>
    <dgm:cxn modelId="{14F0E837-2C8A-468A-B42A-01A4C902781B}" type="presParOf" srcId="{B1308D9B-CD3C-4ADB-8A53-403CB0CA07BE}" destId="{F1637115-251C-428B-A9D5-34E696E289CC}" srcOrd="5" destOrd="0" presId="urn:microsoft.com/office/officeart/2008/layout/LinedList"/>
    <dgm:cxn modelId="{ADC18271-453B-46BF-A2E9-8A4BBC815517}" type="presParOf" srcId="{F1637115-251C-428B-A9D5-34E696E289CC}" destId="{3C9A3C6E-192A-457A-A308-BF7CD7941938}" srcOrd="0" destOrd="0" presId="urn:microsoft.com/office/officeart/2008/layout/LinedList"/>
    <dgm:cxn modelId="{A9055A36-5D78-484A-896A-5B8A7CDF25F9}" type="presParOf" srcId="{F1637115-251C-428B-A9D5-34E696E289CC}" destId="{9546BDB7-0130-4B59-8FFF-7B6A3900F08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261E8E0-6D41-4482-994C-68618CB9768F}" type="doc">
      <dgm:prSet loTypeId="urn:microsoft.com/office/officeart/2005/8/layout/list1" loCatId="Inbox" qsTypeId="urn:microsoft.com/office/officeart/2005/8/quickstyle/simple1" qsCatId="simple" csTypeId="urn:microsoft.com/office/officeart/2005/8/colors/colorful2" csCatId="colorful"/>
      <dgm:spPr/>
      <dgm:t>
        <a:bodyPr/>
        <a:lstStyle/>
        <a:p>
          <a:endParaRPr lang="en-US"/>
        </a:p>
      </dgm:t>
    </dgm:pt>
    <dgm:pt modelId="{10D16802-53EE-4ADF-9BCA-C96F6AD43E64}">
      <dgm:prSet/>
      <dgm:spPr/>
      <dgm:t>
        <a:bodyPr/>
        <a:lstStyle/>
        <a:p>
          <a:r>
            <a:rPr lang="en-US"/>
            <a:t>Original S-Curve</a:t>
          </a:r>
        </a:p>
      </dgm:t>
    </dgm:pt>
    <dgm:pt modelId="{F92F9A42-C0F1-4C65-9171-F015154D5C5B}" type="parTrans" cxnId="{3C9ABF18-592D-42B3-ABEA-DFDA17B56BF2}">
      <dgm:prSet/>
      <dgm:spPr/>
      <dgm:t>
        <a:bodyPr/>
        <a:lstStyle/>
        <a:p>
          <a:endParaRPr lang="en-US"/>
        </a:p>
      </dgm:t>
    </dgm:pt>
    <dgm:pt modelId="{BDB62DD9-E81C-4F39-8E99-9658E20E4426}" type="sibTrans" cxnId="{3C9ABF18-592D-42B3-ABEA-DFDA17B56BF2}">
      <dgm:prSet/>
      <dgm:spPr/>
      <dgm:t>
        <a:bodyPr/>
        <a:lstStyle/>
        <a:p>
          <a:endParaRPr lang="en-US"/>
        </a:p>
      </dgm:t>
    </dgm:pt>
    <dgm:pt modelId="{590FFC1C-A43F-484E-A4AE-C8C5DCE0CE8A}">
      <dgm:prSet/>
      <dgm:spPr/>
      <dgm:t>
        <a:bodyPr/>
        <a:lstStyle/>
        <a:p>
          <a:r>
            <a:rPr lang="en-US"/>
            <a:t>Multiplied by</a:t>
          </a:r>
        </a:p>
      </dgm:t>
    </dgm:pt>
    <dgm:pt modelId="{642C08D9-7F0A-47BD-A277-C1215F8135A6}" type="parTrans" cxnId="{FE72454E-A56D-41CE-A759-B02ADC5CB129}">
      <dgm:prSet/>
      <dgm:spPr/>
      <dgm:t>
        <a:bodyPr/>
        <a:lstStyle/>
        <a:p>
          <a:endParaRPr lang="en-US"/>
        </a:p>
      </dgm:t>
    </dgm:pt>
    <dgm:pt modelId="{B4088CCA-F5FB-42E3-9D58-6C608F42DA72}" type="sibTrans" cxnId="{FE72454E-A56D-41CE-A759-B02ADC5CB129}">
      <dgm:prSet/>
      <dgm:spPr/>
      <dgm:t>
        <a:bodyPr/>
        <a:lstStyle/>
        <a:p>
          <a:endParaRPr lang="en-US"/>
        </a:p>
      </dgm:t>
    </dgm:pt>
    <dgm:pt modelId="{C703152F-D429-43D1-91E2-AF7163CDF3F9}">
      <dgm:prSet/>
      <dgm:spPr/>
      <dgm:t>
        <a:bodyPr/>
        <a:lstStyle/>
        <a:p>
          <a:r>
            <a:rPr lang="en-US"/>
            <a:t>TRUE/FALSE Switch</a:t>
          </a:r>
        </a:p>
      </dgm:t>
    </dgm:pt>
    <dgm:pt modelId="{CF4E184F-C649-488E-AF78-44912129DC76}" type="parTrans" cxnId="{C0B821D0-A5FF-4FF9-B7F8-3D402743788A}">
      <dgm:prSet/>
      <dgm:spPr/>
      <dgm:t>
        <a:bodyPr/>
        <a:lstStyle/>
        <a:p>
          <a:endParaRPr lang="en-US"/>
        </a:p>
      </dgm:t>
    </dgm:pt>
    <dgm:pt modelId="{18819543-E61A-42B4-8E00-A8EDF38CDC00}" type="sibTrans" cxnId="{C0B821D0-A5FF-4FF9-B7F8-3D402743788A}">
      <dgm:prSet/>
      <dgm:spPr/>
      <dgm:t>
        <a:bodyPr/>
        <a:lstStyle/>
        <a:p>
          <a:endParaRPr lang="en-US"/>
        </a:p>
      </dgm:t>
    </dgm:pt>
    <dgm:pt modelId="{BCA510D6-2629-4030-8620-74C7A26826EE}">
      <dgm:prSet/>
      <dgm:spPr/>
      <dgm:t>
        <a:bodyPr/>
        <a:lstStyle/>
        <a:p>
          <a:r>
            <a:rPr lang="en-US"/>
            <a:t>Divided by</a:t>
          </a:r>
        </a:p>
      </dgm:t>
    </dgm:pt>
    <dgm:pt modelId="{02E83BFB-DCEF-48F0-AF14-AA3F0FD4161A}" type="parTrans" cxnId="{A46BD32C-F030-4C71-BEA7-9FE3351B666F}">
      <dgm:prSet/>
      <dgm:spPr/>
      <dgm:t>
        <a:bodyPr/>
        <a:lstStyle/>
        <a:p>
          <a:endParaRPr lang="en-US"/>
        </a:p>
      </dgm:t>
    </dgm:pt>
    <dgm:pt modelId="{C3B68BA0-D2EC-4C74-B8BE-07C9805F1C23}" type="sibTrans" cxnId="{A46BD32C-F030-4C71-BEA7-9FE3351B666F}">
      <dgm:prSet/>
      <dgm:spPr/>
      <dgm:t>
        <a:bodyPr/>
        <a:lstStyle/>
        <a:p>
          <a:endParaRPr lang="en-US"/>
        </a:p>
      </dgm:t>
    </dgm:pt>
    <dgm:pt modelId="{EDFBFCF3-C3A1-4BAA-B052-F6E4D2BA1CAF}">
      <dgm:prSet/>
      <dgm:spPr/>
      <dgm:t>
        <a:bodyPr/>
        <a:lstStyle/>
        <a:p>
          <a:r>
            <a:rPr lang="en-US"/>
            <a:t>SUMPRODUCT of S-Curve over Projected Construction Period</a:t>
          </a:r>
        </a:p>
      </dgm:t>
    </dgm:pt>
    <dgm:pt modelId="{E93C25AB-A566-4E36-8A01-1E86415BA34F}" type="parTrans" cxnId="{6D410350-AA9F-4495-8137-5B69B0CCD19F}">
      <dgm:prSet/>
      <dgm:spPr/>
      <dgm:t>
        <a:bodyPr/>
        <a:lstStyle/>
        <a:p>
          <a:endParaRPr lang="en-US"/>
        </a:p>
      </dgm:t>
    </dgm:pt>
    <dgm:pt modelId="{ED1EE01C-CDDA-4A0B-A6CC-5FC9B8DAE612}" type="sibTrans" cxnId="{6D410350-AA9F-4495-8137-5B69B0CCD19F}">
      <dgm:prSet/>
      <dgm:spPr/>
      <dgm:t>
        <a:bodyPr/>
        <a:lstStyle/>
        <a:p>
          <a:endParaRPr lang="en-US"/>
        </a:p>
      </dgm:t>
    </dgm:pt>
    <dgm:pt modelId="{EFDAB05F-996C-4094-9C14-0474F678BAAF}">
      <dgm:prSet/>
      <dgm:spPr/>
      <dgm:t>
        <a:bodyPr/>
        <a:lstStyle/>
        <a:p>
          <a:r>
            <a:rPr lang="en-US"/>
            <a:t>Multiplied by</a:t>
          </a:r>
        </a:p>
      </dgm:t>
    </dgm:pt>
    <dgm:pt modelId="{78A172C5-C389-412C-BE18-4F5E474F2B49}" type="parTrans" cxnId="{B7FD3B55-677F-4C48-A136-D14BD046E30A}">
      <dgm:prSet/>
      <dgm:spPr/>
      <dgm:t>
        <a:bodyPr/>
        <a:lstStyle/>
        <a:p>
          <a:endParaRPr lang="en-US"/>
        </a:p>
      </dgm:t>
    </dgm:pt>
    <dgm:pt modelId="{1C6D902E-4C55-44DE-AF6E-88D0F3566C07}" type="sibTrans" cxnId="{B7FD3B55-677F-4C48-A136-D14BD046E30A}">
      <dgm:prSet/>
      <dgm:spPr/>
      <dgm:t>
        <a:bodyPr/>
        <a:lstStyle/>
        <a:p>
          <a:endParaRPr lang="en-US"/>
        </a:p>
      </dgm:t>
    </dgm:pt>
    <dgm:pt modelId="{334AAA79-574D-4B10-8B9E-DE043AF854E7}">
      <dgm:prSet/>
      <dgm:spPr/>
      <dgm:t>
        <a:bodyPr/>
        <a:lstStyle/>
        <a:p>
          <a:r>
            <a:rPr lang="en-US"/>
            <a:t>Remaining Construction</a:t>
          </a:r>
        </a:p>
      </dgm:t>
    </dgm:pt>
    <dgm:pt modelId="{80BA5536-5CA6-46FD-8EBD-133CD4A1B0C0}" type="parTrans" cxnId="{3233E4BA-2147-4734-8A77-7654BC17A6CE}">
      <dgm:prSet/>
      <dgm:spPr/>
      <dgm:t>
        <a:bodyPr/>
        <a:lstStyle/>
        <a:p>
          <a:endParaRPr lang="en-US"/>
        </a:p>
      </dgm:t>
    </dgm:pt>
    <dgm:pt modelId="{49D63292-247C-463F-AA31-071596926C00}" type="sibTrans" cxnId="{3233E4BA-2147-4734-8A77-7654BC17A6CE}">
      <dgm:prSet/>
      <dgm:spPr/>
      <dgm:t>
        <a:bodyPr/>
        <a:lstStyle/>
        <a:p>
          <a:endParaRPr lang="en-US"/>
        </a:p>
      </dgm:t>
    </dgm:pt>
    <dgm:pt modelId="{D3DFAAE7-460F-4E31-B5B4-F415A9E3CDDB}" type="pres">
      <dgm:prSet presAssocID="{B261E8E0-6D41-4482-994C-68618CB9768F}" presName="linear" presStyleCnt="0">
        <dgm:presLayoutVars>
          <dgm:dir/>
          <dgm:animLvl val="lvl"/>
          <dgm:resizeHandles val="exact"/>
        </dgm:presLayoutVars>
      </dgm:prSet>
      <dgm:spPr/>
    </dgm:pt>
    <dgm:pt modelId="{F3A1CBF0-1FA4-460D-9D5B-4705124DB296}" type="pres">
      <dgm:prSet presAssocID="{10D16802-53EE-4ADF-9BCA-C96F6AD43E64}" presName="parentLin" presStyleCnt="0"/>
      <dgm:spPr/>
    </dgm:pt>
    <dgm:pt modelId="{C35D77A9-6EB2-4A7F-A422-E740ACD874EB}" type="pres">
      <dgm:prSet presAssocID="{10D16802-53EE-4ADF-9BCA-C96F6AD43E64}" presName="parentLeftMargin" presStyleLbl="node1" presStyleIdx="0" presStyleCnt="4"/>
      <dgm:spPr/>
    </dgm:pt>
    <dgm:pt modelId="{6BB02945-BDDF-43E8-A42C-CECA1C545405}" type="pres">
      <dgm:prSet presAssocID="{10D16802-53EE-4ADF-9BCA-C96F6AD43E64}" presName="parentText" presStyleLbl="node1" presStyleIdx="0" presStyleCnt="4">
        <dgm:presLayoutVars>
          <dgm:chMax val="0"/>
          <dgm:bulletEnabled val="1"/>
        </dgm:presLayoutVars>
      </dgm:prSet>
      <dgm:spPr/>
    </dgm:pt>
    <dgm:pt modelId="{29A319D3-94EB-457C-A3C6-7907DBBA186B}" type="pres">
      <dgm:prSet presAssocID="{10D16802-53EE-4ADF-9BCA-C96F6AD43E64}" presName="negativeSpace" presStyleCnt="0"/>
      <dgm:spPr/>
    </dgm:pt>
    <dgm:pt modelId="{C9B403E0-7BFD-43B7-B4F7-6BFDD0FA1D99}" type="pres">
      <dgm:prSet presAssocID="{10D16802-53EE-4ADF-9BCA-C96F6AD43E64}" presName="childText" presStyleLbl="conFgAcc1" presStyleIdx="0" presStyleCnt="4">
        <dgm:presLayoutVars>
          <dgm:bulletEnabled val="1"/>
        </dgm:presLayoutVars>
      </dgm:prSet>
      <dgm:spPr/>
    </dgm:pt>
    <dgm:pt modelId="{8E16B75F-3BF7-4E29-8DE0-965ED3726E80}" type="pres">
      <dgm:prSet presAssocID="{BDB62DD9-E81C-4F39-8E99-9658E20E4426}" presName="spaceBetweenRectangles" presStyleCnt="0"/>
      <dgm:spPr/>
    </dgm:pt>
    <dgm:pt modelId="{7A949904-C416-4897-9181-930D64E14DEA}" type="pres">
      <dgm:prSet presAssocID="{C703152F-D429-43D1-91E2-AF7163CDF3F9}" presName="parentLin" presStyleCnt="0"/>
      <dgm:spPr/>
    </dgm:pt>
    <dgm:pt modelId="{576F6FBB-021E-4D1C-B481-031FB34A1E2E}" type="pres">
      <dgm:prSet presAssocID="{C703152F-D429-43D1-91E2-AF7163CDF3F9}" presName="parentLeftMargin" presStyleLbl="node1" presStyleIdx="0" presStyleCnt="4"/>
      <dgm:spPr/>
    </dgm:pt>
    <dgm:pt modelId="{232144CE-F8EE-42DB-A5A6-08978CDC7AC5}" type="pres">
      <dgm:prSet presAssocID="{C703152F-D429-43D1-91E2-AF7163CDF3F9}" presName="parentText" presStyleLbl="node1" presStyleIdx="1" presStyleCnt="4">
        <dgm:presLayoutVars>
          <dgm:chMax val="0"/>
          <dgm:bulletEnabled val="1"/>
        </dgm:presLayoutVars>
      </dgm:prSet>
      <dgm:spPr/>
    </dgm:pt>
    <dgm:pt modelId="{4AAB103A-E2EE-47C1-BACD-525040B64D2A}" type="pres">
      <dgm:prSet presAssocID="{C703152F-D429-43D1-91E2-AF7163CDF3F9}" presName="negativeSpace" presStyleCnt="0"/>
      <dgm:spPr/>
    </dgm:pt>
    <dgm:pt modelId="{862141F7-DEF2-4CE4-B35E-C68C09DB5EAF}" type="pres">
      <dgm:prSet presAssocID="{C703152F-D429-43D1-91E2-AF7163CDF3F9}" presName="childText" presStyleLbl="conFgAcc1" presStyleIdx="1" presStyleCnt="4">
        <dgm:presLayoutVars>
          <dgm:bulletEnabled val="1"/>
        </dgm:presLayoutVars>
      </dgm:prSet>
      <dgm:spPr/>
    </dgm:pt>
    <dgm:pt modelId="{43C3E7AF-A983-48C4-B631-B09A48063FD3}" type="pres">
      <dgm:prSet presAssocID="{18819543-E61A-42B4-8E00-A8EDF38CDC00}" presName="spaceBetweenRectangles" presStyleCnt="0"/>
      <dgm:spPr/>
    </dgm:pt>
    <dgm:pt modelId="{5C73DE8D-70A0-4192-9982-D3851311879E}" type="pres">
      <dgm:prSet presAssocID="{EDFBFCF3-C3A1-4BAA-B052-F6E4D2BA1CAF}" presName="parentLin" presStyleCnt="0"/>
      <dgm:spPr/>
    </dgm:pt>
    <dgm:pt modelId="{983FEBA1-B271-4E41-A7E4-5F7BFF65FEDD}" type="pres">
      <dgm:prSet presAssocID="{EDFBFCF3-C3A1-4BAA-B052-F6E4D2BA1CAF}" presName="parentLeftMargin" presStyleLbl="node1" presStyleIdx="1" presStyleCnt="4"/>
      <dgm:spPr/>
    </dgm:pt>
    <dgm:pt modelId="{D8EDE6DB-2B57-406C-8AEA-5B53ED57F3EC}" type="pres">
      <dgm:prSet presAssocID="{EDFBFCF3-C3A1-4BAA-B052-F6E4D2BA1CAF}" presName="parentText" presStyleLbl="node1" presStyleIdx="2" presStyleCnt="4">
        <dgm:presLayoutVars>
          <dgm:chMax val="0"/>
          <dgm:bulletEnabled val="1"/>
        </dgm:presLayoutVars>
      </dgm:prSet>
      <dgm:spPr/>
    </dgm:pt>
    <dgm:pt modelId="{67B46A51-CC3C-48C5-B099-6A84B90F2D14}" type="pres">
      <dgm:prSet presAssocID="{EDFBFCF3-C3A1-4BAA-B052-F6E4D2BA1CAF}" presName="negativeSpace" presStyleCnt="0"/>
      <dgm:spPr/>
    </dgm:pt>
    <dgm:pt modelId="{ABAC3119-C2AD-4A49-A945-1F5A576CD715}" type="pres">
      <dgm:prSet presAssocID="{EDFBFCF3-C3A1-4BAA-B052-F6E4D2BA1CAF}" presName="childText" presStyleLbl="conFgAcc1" presStyleIdx="2" presStyleCnt="4">
        <dgm:presLayoutVars>
          <dgm:bulletEnabled val="1"/>
        </dgm:presLayoutVars>
      </dgm:prSet>
      <dgm:spPr/>
    </dgm:pt>
    <dgm:pt modelId="{EAAF7C46-2BF6-4AE5-AE7C-5A9E019A9D76}" type="pres">
      <dgm:prSet presAssocID="{ED1EE01C-CDDA-4A0B-A6CC-5FC9B8DAE612}" presName="spaceBetweenRectangles" presStyleCnt="0"/>
      <dgm:spPr/>
    </dgm:pt>
    <dgm:pt modelId="{BC55FA32-5CB5-4EB9-A671-E2694B76C0D3}" type="pres">
      <dgm:prSet presAssocID="{334AAA79-574D-4B10-8B9E-DE043AF854E7}" presName="parentLin" presStyleCnt="0"/>
      <dgm:spPr/>
    </dgm:pt>
    <dgm:pt modelId="{F085DD01-D349-4701-9D25-2B840D943F03}" type="pres">
      <dgm:prSet presAssocID="{334AAA79-574D-4B10-8B9E-DE043AF854E7}" presName="parentLeftMargin" presStyleLbl="node1" presStyleIdx="2" presStyleCnt="4"/>
      <dgm:spPr/>
    </dgm:pt>
    <dgm:pt modelId="{48196A83-9A2C-4463-81BD-CD073C4014D1}" type="pres">
      <dgm:prSet presAssocID="{334AAA79-574D-4B10-8B9E-DE043AF854E7}" presName="parentText" presStyleLbl="node1" presStyleIdx="3" presStyleCnt="4">
        <dgm:presLayoutVars>
          <dgm:chMax val="0"/>
          <dgm:bulletEnabled val="1"/>
        </dgm:presLayoutVars>
      </dgm:prSet>
      <dgm:spPr/>
    </dgm:pt>
    <dgm:pt modelId="{B3037D21-147A-43DF-9BD5-7FFBA953BE99}" type="pres">
      <dgm:prSet presAssocID="{334AAA79-574D-4B10-8B9E-DE043AF854E7}" presName="negativeSpace" presStyleCnt="0"/>
      <dgm:spPr/>
    </dgm:pt>
    <dgm:pt modelId="{EE293697-5616-42D3-B6E5-E63911401E4A}" type="pres">
      <dgm:prSet presAssocID="{334AAA79-574D-4B10-8B9E-DE043AF854E7}" presName="childText" presStyleLbl="conFgAcc1" presStyleIdx="3" presStyleCnt="4">
        <dgm:presLayoutVars>
          <dgm:bulletEnabled val="1"/>
        </dgm:presLayoutVars>
      </dgm:prSet>
      <dgm:spPr/>
    </dgm:pt>
  </dgm:ptLst>
  <dgm:cxnLst>
    <dgm:cxn modelId="{F3695B00-2AE4-45CD-9D9D-62E56E52A95B}" type="presOf" srcId="{EFDAB05F-996C-4094-9C14-0474F678BAAF}" destId="{ABAC3119-C2AD-4A49-A945-1F5A576CD715}" srcOrd="0" destOrd="0" presId="urn:microsoft.com/office/officeart/2005/8/layout/list1"/>
    <dgm:cxn modelId="{A51B6303-4D8D-4458-8A97-B6E2CE223BD5}" type="presOf" srcId="{EDFBFCF3-C3A1-4BAA-B052-F6E4D2BA1CAF}" destId="{D8EDE6DB-2B57-406C-8AEA-5B53ED57F3EC}" srcOrd="1" destOrd="0" presId="urn:microsoft.com/office/officeart/2005/8/layout/list1"/>
    <dgm:cxn modelId="{3C9ABF18-592D-42B3-ABEA-DFDA17B56BF2}" srcId="{B261E8E0-6D41-4482-994C-68618CB9768F}" destId="{10D16802-53EE-4ADF-9BCA-C96F6AD43E64}" srcOrd="0" destOrd="0" parTransId="{F92F9A42-C0F1-4C65-9171-F015154D5C5B}" sibTransId="{BDB62DD9-E81C-4F39-8E99-9658E20E4426}"/>
    <dgm:cxn modelId="{A46BD32C-F030-4C71-BEA7-9FE3351B666F}" srcId="{C703152F-D429-43D1-91E2-AF7163CDF3F9}" destId="{BCA510D6-2629-4030-8620-74C7A26826EE}" srcOrd="0" destOrd="0" parTransId="{02E83BFB-DCEF-48F0-AF14-AA3F0FD4161A}" sibTransId="{C3B68BA0-D2EC-4C74-B8BE-07C9805F1C23}"/>
    <dgm:cxn modelId="{D03E473A-96D6-484A-B57A-724C34C58DC7}" type="presOf" srcId="{10D16802-53EE-4ADF-9BCA-C96F6AD43E64}" destId="{6BB02945-BDDF-43E8-A42C-CECA1C545405}" srcOrd="1" destOrd="0" presId="urn:microsoft.com/office/officeart/2005/8/layout/list1"/>
    <dgm:cxn modelId="{EDE50062-3C67-45F2-A214-8B5412C8E159}" type="presOf" srcId="{BCA510D6-2629-4030-8620-74C7A26826EE}" destId="{862141F7-DEF2-4CE4-B35E-C68C09DB5EAF}" srcOrd="0" destOrd="0" presId="urn:microsoft.com/office/officeart/2005/8/layout/list1"/>
    <dgm:cxn modelId="{FE72454E-A56D-41CE-A759-B02ADC5CB129}" srcId="{10D16802-53EE-4ADF-9BCA-C96F6AD43E64}" destId="{590FFC1C-A43F-484E-A4AE-C8C5DCE0CE8A}" srcOrd="0" destOrd="0" parTransId="{642C08D9-7F0A-47BD-A277-C1215F8135A6}" sibTransId="{B4088CCA-F5FB-42E3-9D58-6C608F42DA72}"/>
    <dgm:cxn modelId="{6D410350-AA9F-4495-8137-5B69B0CCD19F}" srcId="{B261E8E0-6D41-4482-994C-68618CB9768F}" destId="{EDFBFCF3-C3A1-4BAA-B052-F6E4D2BA1CAF}" srcOrd="2" destOrd="0" parTransId="{E93C25AB-A566-4E36-8A01-1E86415BA34F}" sibTransId="{ED1EE01C-CDDA-4A0B-A6CC-5FC9B8DAE612}"/>
    <dgm:cxn modelId="{B7FD3B55-677F-4C48-A136-D14BD046E30A}" srcId="{EDFBFCF3-C3A1-4BAA-B052-F6E4D2BA1CAF}" destId="{EFDAB05F-996C-4094-9C14-0474F678BAAF}" srcOrd="0" destOrd="0" parTransId="{78A172C5-C389-412C-BE18-4F5E474F2B49}" sibTransId="{1C6D902E-4C55-44DE-AF6E-88D0F3566C07}"/>
    <dgm:cxn modelId="{D8FD0D57-0D14-422F-B878-00F4B0BA3011}" type="presOf" srcId="{C703152F-D429-43D1-91E2-AF7163CDF3F9}" destId="{232144CE-F8EE-42DB-A5A6-08978CDC7AC5}" srcOrd="1" destOrd="0" presId="urn:microsoft.com/office/officeart/2005/8/layout/list1"/>
    <dgm:cxn modelId="{518B0B86-4EFE-457B-9ED1-D26A2266E9FC}" type="presOf" srcId="{590FFC1C-A43F-484E-A4AE-C8C5DCE0CE8A}" destId="{C9B403E0-7BFD-43B7-B4F7-6BFDD0FA1D99}" srcOrd="0" destOrd="0" presId="urn:microsoft.com/office/officeart/2005/8/layout/list1"/>
    <dgm:cxn modelId="{C8849794-8D4D-4F68-B74A-00A585B87AFE}" type="presOf" srcId="{B261E8E0-6D41-4482-994C-68618CB9768F}" destId="{D3DFAAE7-460F-4E31-B5B4-F415A9E3CDDB}" srcOrd="0" destOrd="0" presId="urn:microsoft.com/office/officeart/2005/8/layout/list1"/>
    <dgm:cxn modelId="{FE24A1A2-E738-49A7-B123-8015A977FFB0}" type="presOf" srcId="{EDFBFCF3-C3A1-4BAA-B052-F6E4D2BA1CAF}" destId="{983FEBA1-B271-4E41-A7E4-5F7BFF65FEDD}" srcOrd="0" destOrd="0" presId="urn:microsoft.com/office/officeart/2005/8/layout/list1"/>
    <dgm:cxn modelId="{5195A8B4-C485-4AB3-A285-8A57E2F73121}" type="presOf" srcId="{334AAA79-574D-4B10-8B9E-DE043AF854E7}" destId="{48196A83-9A2C-4463-81BD-CD073C4014D1}" srcOrd="1" destOrd="0" presId="urn:microsoft.com/office/officeart/2005/8/layout/list1"/>
    <dgm:cxn modelId="{3233E4BA-2147-4734-8A77-7654BC17A6CE}" srcId="{B261E8E0-6D41-4482-994C-68618CB9768F}" destId="{334AAA79-574D-4B10-8B9E-DE043AF854E7}" srcOrd="3" destOrd="0" parTransId="{80BA5536-5CA6-46FD-8EBD-133CD4A1B0C0}" sibTransId="{49D63292-247C-463F-AA31-071596926C00}"/>
    <dgm:cxn modelId="{C0B821D0-A5FF-4FF9-B7F8-3D402743788A}" srcId="{B261E8E0-6D41-4482-994C-68618CB9768F}" destId="{C703152F-D429-43D1-91E2-AF7163CDF3F9}" srcOrd="1" destOrd="0" parTransId="{CF4E184F-C649-488E-AF78-44912129DC76}" sibTransId="{18819543-E61A-42B4-8E00-A8EDF38CDC00}"/>
    <dgm:cxn modelId="{25879FD3-B802-4C16-BC1C-0B35D52D246F}" type="presOf" srcId="{10D16802-53EE-4ADF-9BCA-C96F6AD43E64}" destId="{C35D77A9-6EB2-4A7F-A422-E740ACD874EB}" srcOrd="0" destOrd="0" presId="urn:microsoft.com/office/officeart/2005/8/layout/list1"/>
    <dgm:cxn modelId="{1D61B7DD-AC75-4FFB-9908-421654448C26}" type="presOf" srcId="{334AAA79-574D-4B10-8B9E-DE043AF854E7}" destId="{F085DD01-D349-4701-9D25-2B840D943F03}" srcOrd="0" destOrd="0" presId="urn:microsoft.com/office/officeart/2005/8/layout/list1"/>
    <dgm:cxn modelId="{D9BA59F6-A845-411C-9A18-B9AD3F58765B}" type="presOf" srcId="{C703152F-D429-43D1-91E2-AF7163CDF3F9}" destId="{576F6FBB-021E-4D1C-B481-031FB34A1E2E}" srcOrd="0" destOrd="0" presId="urn:microsoft.com/office/officeart/2005/8/layout/list1"/>
    <dgm:cxn modelId="{A6808A0A-41C8-4CC8-BE99-45F2B7510C49}" type="presParOf" srcId="{D3DFAAE7-460F-4E31-B5B4-F415A9E3CDDB}" destId="{F3A1CBF0-1FA4-460D-9D5B-4705124DB296}" srcOrd="0" destOrd="0" presId="urn:microsoft.com/office/officeart/2005/8/layout/list1"/>
    <dgm:cxn modelId="{6C9DC582-5CCE-4599-AE08-B7CBDD9C64A8}" type="presParOf" srcId="{F3A1CBF0-1FA4-460D-9D5B-4705124DB296}" destId="{C35D77A9-6EB2-4A7F-A422-E740ACD874EB}" srcOrd="0" destOrd="0" presId="urn:microsoft.com/office/officeart/2005/8/layout/list1"/>
    <dgm:cxn modelId="{8C5AFAA2-44E8-454C-9A01-D7EAB4514308}" type="presParOf" srcId="{F3A1CBF0-1FA4-460D-9D5B-4705124DB296}" destId="{6BB02945-BDDF-43E8-A42C-CECA1C545405}" srcOrd="1" destOrd="0" presId="urn:microsoft.com/office/officeart/2005/8/layout/list1"/>
    <dgm:cxn modelId="{8D588E9A-CC62-4643-BD4D-91B16E23270D}" type="presParOf" srcId="{D3DFAAE7-460F-4E31-B5B4-F415A9E3CDDB}" destId="{29A319D3-94EB-457C-A3C6-7907DBBA186B}" srcOrd="1" destOrd="0" presId="urn:microsoft.com/office/officeart/2005/8/layout/list1"/>
    <dgm:cxn modelId="{5EC34B56-1292-4D06-B015-CF6F17B109B0}" type="presParOf" srcId="{D3DFAAE7-460F-4E31-B5B4-F415A9E3CDDB}" destId="{C9B403E0-7BFD-43B7-B4F7-6BFDD0FA1D99}" srcOrd="2" destOrd="0" presId="urn:microsoft.com/office/officeart/2005/8/layout/list1"/>
    <dgm:cxn modelId="{1B7026C2-F81D-4784-8DBB-85ED3C9D876C}" type="presParOf" srcId="{D3DFAAE7-460F-4E31-B5B4-F415A9E3CDDB}" destId="{8E16B75F-3BF7-4E29-8DE0-965ED3726E80}" srcOrd="3" destOrd="0" presId="urn:microsoft.com/office/officeart/2005/8/layout/list1"/>
    <dgm:cxn modelId="{9EA0F66C-7ACE-426A-986A-E2C077EE84B9}" type="presParOf" srcId="{D3DFAAE7-460F-4E31-B5B4-F415A9E3CDDB}" destId="{7A949904-C416-4897-9181-930D64E14DEA}" srcOrd="4" destOrd="0" presId="urn:microsoft.com/office/officeart/2005/8/layout/list1"/>
    <dgm:cxn modelId="{85389C94-BDCF-452A-88F9-BA69E795FC62}" type="presParOf" srcId="{7A949904-C416-4897-9181-930D64E14DEA}" destId="{576F6FBB-021E-4D1C-B481-031FB34A1E2E}" srcOrd="0" destOrd="0" presId="urn:microsoft.com/office/officeart/2005/8/layout/list1"/>
    <dgm:cxn modelId="{80813BD5-7B61-4236-977A-3D88F9D814AB}" type="presParOf" srcId="{7A949904-C416-4897-9181-930D64E14DEA}" destId="{232144CE-F8EE-42DB-A5A6-08978CDC7AC5}" srcOrd="1" destOrd="0" presId="urn:microsoft.com/office/officeart/2005/8/layout/list1"/>
    <dgm:cxn modelId="{EACB99DE-8133-4ABA-A36A-217446134035}" type="presParOf" srcId="{D3DFAAE7-460F-4E31-B5B4-F415A9E3CDDB}" destId="{4AAB103A-E2EE-47C1-BACD-525040B64D2A}" srcOrd="5" destOrd="0" presId="urn:microsoft.com/office/officeart/2005/8/layout/list1"/>
    <dgm:cxn modelId="{5EE818B9-7E1B-491D-B79A-692512C3B571}" type="presParOf" srcId="{D3DFAAE7-460F-4E31-B5B4-F415A9E3CDDB}" destId="{862141F7-DEF2-4CE4-B35E-C68C09DB5EAF}" srcOrd="6" destOrd="0" presId="urn:microsoft.com/office/officeart/2005/8/layout/list1"/>
    <dgm:cxn modelId="{B9BE9B4D-CFD7-435C-BC06-69B2FBDDA997}" type="presParOf" srcId="{D3DFAAE7-460F-4E31-B5B4-F415A9E3CDDB}" destId="{43C3E7AF-A983-48C4-B631-B09A48063FD3}" srcOrd="7" destOrd="0" presId="urn:microsoft.com/office/officeart/2005/8/layout/list1"/>
    <dgm:cxn modelId="{041E8998-0618-4463-9BDE-D68B553F7116}" type="presParOf" srcId="{D3DFAAE7-460F-4E31-B5B4-F415A9E3CDDB}" destId="{5C73DE8D-70A0-4192-9982-D3851311879E}" srcOrd="8" destOrd="0" presId="urn:microsoft.com/office/officeart/2005/8/layout/list1"/>
    <dgm:cxn modelId="{F6146E03-CC42-46F7-AF15-CAD128DB36C0}" type="presParOf" srcId="{5C73DE8D-70A0-4192-9982-D3851311879E}" destId="{983FEBA1-B271-4E41-A7E4-5F7BFF65FEDD}" srcOrd="0" destOrd="0" presId="urn:microsoft.com/office/officeart/2005/8/layout/list1"/>
    <dgm:cxn modelId="{1051B10C-21C9-4F61-AFE9-47767968D51E}" type="presParOf" srcId="{5C73DE8D-70A0-4192-9982-D3851311879E}" destId="{D8EDE6DB-2B57-406C-8AEA-5B53ED57F3EC}" srcOrd="1" destOrd="0" presId="urn:microsoft.com/office/officeart/2005/8/layout/list1"/>
    <dgm:cxn modelId="{454A8B0F-4AAE-48AB-8087-5D9A70B85677}" type="presParOf" srcId="{D3DFAAE7-460F-4E31-B5B4-F415A9E3CDDB}" destId="{67B46A51-CC3C-48C5-B099-6A84B90F2D14}" srcOrd="9" destOrd="0" presId="urn:microsoft.com/office/officeart/2005/8/layout/list1"/>
    <dgm:cxn modelId="{7AFDF189-8107-4935-BF9E-0003867CCF60}" type="presParOf" srcId="{D3DFAAE7-460F-4E31-B5B4-F415A9E3CDDB}" destId="{ABAC3119-C2AD-4A49-A945-1F5A576CD715}" srcOrd="10" destOrd="0" presId="urn:microsoft.com/office/officeart/2005/8/layout/list1"/>
    <dgm:cxn modelId="{3160C615-2CFE-41AC-BDA3-F168BF1BA610}" type="presParOf" srcId="{D3DFAAE7-460F-4E31-B5B4-F415A9E3CDDB}" destId="{EAAF7C46-2BF6-4AE5-AE7C-5A9E019A9D76}" srcOrd="11" destOrd="0" presId="urn:microsoft.com/office/officeart/2005/8/layout/list1"/>
    <dgm:cxn modelId="{C55DED00-C22B-40EF-A59D-B1FC4E0BEF32}" type="presParOf" srcId="{D3DFAAE7-460F-4E31-B5B4-F415A9E3CDDB}" destId="{BC55FA32-5CB5-4EB9-A671-E2694B76C0D3}" srcOrd="12" destOrd="0" presId="urn:microsoft.com/office/officeart/2005/8/layout/list1"/>
    <dgm:cxn modelId="{42D5391A-0C84-4B79-81FC-FD12D4B332FD}" type="presParOf" srcId="{BC55FA32-5CB5-4EB9-A671-E2694B76C0D3}" destId="{F085DD01-D349-4701-9D25-2B840D943F03}" srcOrd="0" destOrd="0" presId="urn:microsoft.com/office/officeart/2005/8/layout/list1"/>
    <dgm:cxn modelId="{7824B043-DDA7-40B6-AA76-3882A1235526}" type="presParOf" srcId="{BC55FA32-5CB5-4EB9-A671-E2694B76C0D3}" destId="{48196A83-9A2C-4463-81BD-CD073C4014D1}" srcOrd="1" destOrd="0" presId="urn:microsoft.com/office/officeart/2005/8/layout/list1"/>
    <dgm:cxn modelId="{70B888BC-5C1B-4157-8C37-FB2371141A11}" type="presParOf" srcId="{D3DFAAE7-460F-4E31-B5B4-F415A9E3CDDB}" destId="{B3037D21-147A-43DF-9BD5-7FFBA953BE99}" srcOrd="13" destOrd="0" presId="urn:microsoft.com/office/officeart/2005/8/layout/list1"/>
    <dgm:cxn modelId="{28CF6B85-24D4-4DE0-9496-16DAAA8B3F4E}" type="presParOf" srcId="{D3DFAAE7-460F-4E31-B5B4-F415A9E3CDDB}" destId="{EE293697-5616-42D3-B6E5-E63911401E4A}"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F34C8-DD5B-4159-B9E4-35DAB00D66DA}">
      <dsp:nvSpPr>
        <dsp:cNvPr id="0" name=""/>
        <dsp:cNvSpPr/>
      </dsp:nvSpPr>
      <dsp:spPr>
        <a:xfrm>
          <a:off x="962" y="0"/>
          <a:ext cx="3754654" cy="4154488"/>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727" tIns="330200" rIns="292727" bIns="330200" numCol="1" spcCol="1270" anchor="t" anchorCtr="0">
          <a:noAutofit/>
        </a:bodyPr>
        <a:lstStyle/>
        <a:p>
          <a:pPr marL="0" lvl="0" indent="0" algn="l" defTabSz="1155700">
            <a:lnSpc>
              <a:spcPct val="90000"/>
            </a:lnSpc>
            <a:spcBef>
              <a:spcPct val="0"/>
            </a:spcBef>
            <a:spcAft>
              <a:spcPct val="35000"/>
            </a:spcAft>
            <a:buNone/>
          </a:pPr>
          <a:r>
            <a:rPr lang="en-US" sz="2600" kern="1200" dirty="0"/>
            <a:t>Go the Project Finance A-Z Page on edbodmer.com</a:t>
          </a:r>
        </a:p>
      </dsp:txBody>
      <dsp:txXfrm>
        <a:off x="962" y="1578705"/>
        <a:ext cx="3754654" cy="2492692"/>
      </dsp:txXfrm>
    </dsp:sp>
    <dsp:sp modelId="{97EC779D-F4D8-4E68-9501-BF981419D46C}">
      <dsp:nvSpPr>
        <dsp:cNvPr id="0" name=""/>
        <dsp:cNvSpPr/>
      </dsp:nvSpPr>
      <dsp:spPr>
        <a:xfrm>
          <a:off x="1255116" y="415448"/>
          <a:ext cx="1246346" cy="1246346"/>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170" tIns="12700" rIns="97170"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1437639" y="597971"/>
        <a:ext cx="881300" cy="881300"/>
      </dsp:txXfrm>
    </dsp:sp>
    <dsp:sp modelId="{25979B53-737F-4D65-B701-308F4FF529B7}">
      <dsp:nvSpPr>
        <dsp:cNvPr id="0" name=""/>
        <dsp:cNvSpPr/>
      </dsp:nvSpPr>
      <dsp:spPr>
        <a:xfrm>
          <a:off x="962" y="4154416"/>
          <a:ext cx="3754654" cy="72"/>
        </a:xfrm>
        <a:prstGeom prst="rect">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5F164F-F92B-4BDD-A3C1-DB510C1E77A6}">
      <dsp:nvSpPr>
        <dsp:cNvPr id="0" name=""/>
        <dsp:cNvSpPr/>
      </dsp:nvSpPr>
      <dsp:spPr>
        <a:xfrm>
          <a:off x="4131082" y="0"/>
          <a:ext cx="3754654" cy="4154488"/>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92727" tIns="330200" rIns="292727" bIns="330200" numCol="1" spcCol="1270" anchor="t" anchorCtr="0">
          <a:noAutofit/>
        </a:bodyPr>
        <a:lstStyle/>
        <a:p>
          <a:pPr marL="0" lvl="0" indent="0" algn="l" defTabSz="1155700">
            <a:lnSpc>
              <a:spcPct val="90000"/>
            </a:lnSpc>
            <a:spcBef>
              <a:spcPct val="0"/>
            </a:spcBef>
            <a:spcAft>
              <a:spcPct val="35000"/>
            </a:spcAft>
            <a:buNone/>
          </a:pPr>
          <a:r>
            <a:rPr lang="en-US" sz="2600" kern="1200"/>
            <a:t>Go to the Google Drive to Chapter 1, then B. Project Finance Model, then Project Finance Exercises</a:t>
          </a:r>
        </a:p>
      </dsp:txBody>
      <dsp:txXfrm>
        <a:off x="4131082" y="1578705"/>
        <a:ext cx="3754654" cy="2492692"/>
      </dsp:txXfrm>
    </dsp:sp>
    <dsp:sp modelId="{402B87E0-F76B-4AEE-B2A7-98D0E8DC5B4C}">
      <dsp:nvSpPr>
        <dsp:cNvPr id="0" name=""/>
        <dsp:cNvSpPr/>
      </dsp:nvSpPr>
      <dsp:spPr>
        <a:xfrm>
          <a:off x="5385236" y="415448"/>
          <a:ext cx="1246346" cy="1246346"/>
        </a:xfrm>
        <a:prstGeom prst="ellips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7170" tIns="12700" rIns="97170"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5567759" y="597971"/>
        <a:ext cx="881300" cy="881300"/>
      </dsp:txXfrm>
    </dsp:sp>
    <dsp:sp modelId="{2B9FFD88-E322-4410-8204-394AD355924D}">
      <dsp:nvSpPr>
        <dsp:cNvPr id="0" name=""/>
        <dsp:cNvSpPr/>
      </dsp:nvSpPr>
      <dsp:spPr>
        <a:xfrm>
          <a:off x="4131082" y="4154416"/>
          <a:ext cx="3754654"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B36D4-C1EE-4092-A74B-BA22F9D7F40C}">
      <dsp:nvSpPr>
        <dsp:cNvPr id="0" name=""/>
        <dsp:cNvSpPr/>
      </dsp:nvSpPr>
      <dsp:spPr>
        <a:xfrm>
          <a:off x="3535007" y="2031524"/>
          <a:ext cx="782484" cy="91440"/>
        </a:xfrm>
        <a:custGeom>
          <a:avLst/>
          <a:gdLst/>
          <a:ahLst/>
          <a:cxnLst/>
          <a:rect l="0" t="0" r="0" b="0"/>
          <a:pathLst>
            <a:path>
              <a:moveTo>
                <a:pt x="0" y="45720"/>
              </a:moveTo>
              <a:lnTo>
                <a:pt x="782484"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05922" y="2073178"/>
        <a:ext cx="40654" cy="8130"/>
      </dsp:txXfrm>
    </dsp:sp>
    <dsp:sp modelId="{29212A5C-9F70-42B2-8AAE-1759B05AF629}">
      <dsp:nvSpPr>
        <dsp:cNvPr id="0" name=""/>
        <dsp:cNvSpPr/>
      </dsp:nvSpPr>
      <dsp:spPr>
        <a:xfrm>
          <a:off x="1655" y="1016698"/>
          <a:ext cx="3535151" cy="212109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3225" tIns="181831" rIns="173225" bIns="181831" numCol="1" spcCol="1270" anchor="t" anchorCtr="0">
          <a:noAutofit/>
        </a:bodyPr>
        <a:lstStyle/>
        <a:p>
          <a:pPr marL="0" lvl="0" indent="0" algn="l" defTabSz="1377950">
            <a:lnSpc>
              <a:spcPct val="90000"/>
            </a:lnSpc>
            <a:spcBef>
              <a:spcPct val="0"/>
            </a:spcBef>
            <a:spcAft>
              <a:spcPct val="35000"/>
            </a:spcAft>
            <a:buNone/>
          </a:pPr>
          <a:r>
            <a:rPr lang="en-US" sz="3100" kern="1200"/>
            <a:t>Begin with Total EPC Cost</a:t>
          </a:r>
        </a:p>
        <a:p>
          <a:pPr marL="228600" lvl="1" indent="-228600" algn="l" defTabSz="1066800">
            <a:lnSpc>
              <a:spcPct val="90000"/>
            </a:lnSpc>
            <a:spcBef>
              <a:spcPct val="0"/>
            </a:spcBef>
            <a:spcAft>
              <a:spcPct val="15000"/>
            </a:spcAft>
            <a:buChar char="•"/>
          </a:pPr>
          <a:r>
            <a:rPr lang="en-US" sz="2400" kern="1200"/>
            <a:t>Subtract</a:t>
          </a:r>
        </a:p>
      </dsp:txBody>
      <dsp:txXfrm>
        <a:off x="1655" y="1016698"/>
        <a:ext cx="3535151" cy="2121090"/>
      </dsp:txXfrm>
    </dsp:sp>
    <dsp:sp modelId="{EDF8B5ED-FA1A-44E6-BF0E-64D21B6A0069}">
      <dsp:nvSpPr>
        <dsp:cNvPr id="0" name=""/>
        <dsp:cNvSpPr/>
      </dsp:nvSpPr>
      <dsp:spPr>
        <a:xfrm>
          <a:off x="4349892" y="1016698"/>
          <a:ext cx="3535151" cy="2121090"/>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3225" tIns="181831" rIns="173225" bIns="181831" numCol="1" spcCol="1270" anchor="t" anchorCtr="0">
          <a:noAutofit/>
        </a:bodyPr>
        <a:lstStyle/>
        <a:p>
          <a:pPr marL="0" lvl="0" indent="0" algn="l" defTabSz="1377950">
            <a:lnSpc>
              <a:spcPct val="90000"/>
            </a:lnSpc>
            <a:spcBef>
              <a:spcPct val="0"/>
            </a:spcBef>
            <a:spcAft>
              <a:spcPct val="35000"/>
            </a:spcAft>
            <a:buNone/>
          </a:pPr>
          <a:r>
            <a:rPr lang="en-US" sz="3100" kern="1200"/>
            <a:t>Opening Balance of Work-in-Progress</a:t>
          </a:r>
        </a:p>
        <a:p>
          <a:pPr marL="228600" lvl="1" indent="-228600" algn="l" defTabSz="1066800">
            <a:lnSpc>
              <a:spcPct val="90000"/>
            </a:lnSpc>
            <a:spcBef>
              <a:spcPct val="0"/>
            </a:spcBef>
            <a:spcAft>
              <a:spcPct val="15000"/>
            </a:spcAft>
            <a:buChar char="•"/>
          </a:pPr>
          <a:r>
            <a:rPr lang="en-US" sz="2400" kern="1200"/>
            <a:t>Hold Constant in Last Historic Year</a:t>
          </a:r>
        </a:p>
      </dsp:txBody>
      <dsp:txXfrm>
        <a:off x="4349892" y="1016698"/>
        <a:ext cx="3535151" cy="21210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1A9038-1AAD-49BA-8637-5C158F70E2E8}">
      <dsp:nvSpPr>
        <dsp:cNvPr id="0" name=""/>
        <dsp:cNvSpPr/>
      </dsp:nvSpPr>
      <dsp:spPr>
        <a:xfrm>
          <a:off x="0" y="2720"/>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97A987-0DBB-4DBF-909B-7F42226A539A}">
      <dsp:nvSpPr>
        <dsp:cNvPr id="0" name=""/>
        <dsp:cNvSpPr/>
      </dsp:nvSpPr>
      <dsp:spPr>
        <a:xfrm>
          <a:off x="0" y="2720"/>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kern="1200" dirty="0"/>
            <a:t>If you think you have to work on everything in this model it will be torture.</a:t>
          </a:r>
        </a:p>
      </dsp:txBody>
      <dsp:txXfrm>
        <a:off x="0" y="2720"/>
        <a:ext cx="4701779" cy="1855561"/>
      </dsp:txXfrm>
    </dsp:sp>
    <dsp:sp modelId="{ED6256DF-AAF9-4E91-BCBA-8482BBA5DBDD}">
      <dsp:nvSpPr>
        <dsp:cNvPr id="0" name=""/>
        <dsp:cNvSpPr/>
      </dsp:nvSpPr>
      <dsp:spPr>
        <a:xfrm>
          <a:off x="0" y="1858281"/>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B46EF5-2E21-40FF-87E9-FD15BB8B9E9B}">
      <dsp:nvSpPr>
        <dsp:cNvPr id="0" name=""/>
        <dsp:cNvSpPr/>
      </dsp:nvSpPr>
      <dsp:spPr>
        <a:xfrm>
          <a:off x="0" y="1858281"/>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kern="1200" dirty="0"/>
            <a:t>I am a student and learning these things as I go. </a:t>
          </a:r>
        </a:p>
      </dsp:txBody>
      <dsp:txXfrm>
        <a:off x="0" y="1858281"/>
        <a:ext cx="4701779" cy="1855561"/>
      </dsp:txXfrm>
    </dsp:sp>
    <dsp:sp modelId="{C4250E07-455F-4134-988C-6807863E3C1F}">
      <dsp:nvSpPr>
        <dsp:cNvPr id="0" name=""/>
        <dsp:cNvSpPr/>
      </dsp:nvSpPr>
      <dsp:spPr>
        <a:xfrm>
          <a:off x="0" y="3713843"/>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2A61D1-9F4E-471F-8C1E-F2E6E658796B}">
      <dsp:nvSpPr>
        <dsp:cNvPr id="0" name=""/>
        <dsp:cNvSpPr/>
      </dsp:nvSpPr>
      <dsp:spPr>
        <a:xfrm>
          <a:off x="0" y="3713843"/>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kern="1200" dirty="0"/>
            <a:t>This video and file was made as a follow-up to a class as many videos. </a:t>
          </a:r>
        </a:p>
      </dsp:txBody>
      <dsp:txXfrm>
        <a:off x="0" y="3713843"/>
        <a:ext cx="4701779" cy="18555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BF147-9156-49A0-B9C8-342A9FB3E848}">
      <dsp:nvSpPr>
        <dsp:cNvPr id="0" name=""/>
        <dsp:cNvSpPr/>
      </dsp:nvSpPr>
      <dsp:spPr>
        <a:xfrm>
          <a:off x="0" y="680"/>
          <a:ext cx="4701778"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9BEDE7-F884-4693-A15E-9215475B7E9D}">
      <dsp:nvSpPr>
        <dsp:cNvPr id="0" name=""/>
        <dsp:cNvSpPr/>
      </dsp:nvSpPr>
      <dsp:spPr>
        <a:xfrm>
          <a:off x="0" y="680"/>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Building a Model During Construction Period without Actuals that is flexible for pro-rata and equity first</a:t>
          </a:r>
        </a:p>
      </dsp:txBody>
      <dsp:txXfrm>
        <a:off x="0" y="680"/>
        <a:ext cx="4701778" cy="1114152"/>
      </dsp:txXfrm>
    </dsp:sp>
    <dsp:sp modelId="{764AC81A-5C52-453F-8BD1-C391B13A8914}">
      <dsp:nvSpPr>
        <dsp:cNvPr id="0" name=""/>
        <dsp:cNvSpPr/>
      </dsp:nvSpPr>
      <dsp:spPr>
        <a:xfrm>
          <a:off x="0" y="1114833"/>
          <a:ext cx="4701778" cy="0"/>
        </a:xfrm>
        <a:prstGeom prst="line">
          <a:avLst/>
        </a:prstGeom>
        <a:solidFill>
          <a:schemeClr val="accent2">
            <a:hueOff val="-363841"/>
            <a:satOff val="-20982"/>
            <a:lumOff val="2157"/>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E29E97-1688-4DA4-ABA2-6ADDC3C9AABF}">
      <dsp:nvSpPr>
        <dsp:cNvPr id="0" name=""/>
        <dsp:cNvSpPr/>
      </dsp:nvSpPr>
      <dsp:spPr>
        <a:xfrm>
          <a:off x="0" y="1114833"/>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Using the circular template to incorporate the user defined function. </a:t>
          </a:r>
        </a:p>
      </dsp:txBody>
      <dsp:txXfrm>
        <a:off x="0" y="1114833"/>
        <a:ext cx="4701778" cy="1114152"/>
      </dsp:txXfrm>
    </dsp:sp>
    <dsp:sp modelId="{4BE4E1C7-DA35-42B2-92BE-71BFA7978F32}">
      <dsp:nvSpPr>
        <dsp:cNvPr id="0" name=""/>
        <dsp:cNvSpPr/>
      </dsp:nvSpPr>
      <dsp:spPr>
        <a:xfrm>
          <a:off x="0" y="2228986"/>
          <a:ext cx="4701778"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4164A3-7D95-4520-B36A-3587935EECD7}">
      <dsp:nvSpPr>
        <dsp:cNvPr id="0" name=""/>
        <dsp:cNvSpPr/>
      </dsp:nvSpPr>
      <dsp:spPr>
        <a:xfrm>
          <a:off x="0" y="2228986"/>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Quarterly summary, user defined function and actuals.</a:t>
          </a:r>
        </a:p>
      </dsp:txBody>
      <dsp:txXfrm>
        <a:off x="0" y="2228986"/>
        <a:ext cx="4701778" cy="1114152"/>
      </dsp:txXfrm>
    </dsp:sp>
    <dsp:sp modelId="{566DC2D3-601A-4B9A-A68D-6DEC8732F8B5}">
      <dsp:nvSpPr>
        <dsp:cNvPr id="0" name=""/>
        <dsp:cNvSpPr/>
      </dsp:nvSpPr>
      <dsp:spPr>
        <a:xfrm>
          <a:off x="0" y="3343138"/>
          <a:ext cx="4701778" cy="0"/>
        </a:xfrm>
        <a:prstGeom prst="line">
          <a:avLst/>
        </a:prstGeom>
        <a:solidFill>
          <a:schemeClr val="accent2">
            <a:hueOff val="-1091522"/>
            <a:satOff val="-62946"/>
            <a:lumOff val="6471"/>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ACA11A-25F2-498B-A59A-8450388337F2}">
      <dsp:nvSpPr>
        <dsp:cNvPr id="0" name=""/>
        <dsp:cNvSpPr/>
      </dsp:nvSpPr>
      <dsp:spPr>
        <a:xfrm>
          <a:off x="0" y="3343138"/>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Use of Historic Switch and Different Formulas in History.</a:t>
          </a:r>
        </a:p>
      </dsp:txBody>
      <dsp:txXfrm>
        <a:off x="0" y="3343138"/>
        <a:ext cx="4701778" cy="1114152"/>
      </dsp:txXfrm>
    </dsp:sp>
    <dsp:sp modelId="{B43BB1F6-2188-40D8-97F9-DCEEF32FA603}">
      <dsp:nvSpPr>
        <dsp:cNvPr id="0" name=""/>
        <dsp:cNvSpPr/>
      </dsp:nvSpPr>
      <dsp:spPr>
        <a:xfrm>
          <a:off x="0" y="4457291"/>
          <a:ext cx="4701778"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63B74D-F7A9-4D65-B395-7B0CA3E4B550}">
      <dsp:nvSpPr>
        <dsp:cNvPr id="0" name=""/>
        <dsp:cNvSpPr/>
      </dsp:nvSpPr>
      <dsp:spPr>
        <a:xfrm>
          <a:off x="0" y="4457291"/>
          <a:ext cx="470177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dirty="0"/>
            <a:t>Remaining values and automatic updates.</a:t>
          </a:r>
        </a:p>
      </dsp:txBody>
      <dsp:txXfrm>
        <a:off x="0" y="4457291"/>
        <a:ext cx="4701778" cy="11141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B1803-44BF-4B51-B737-9C2C8834B08B}">
      <dsp:nvSpPr>
        <dsp:cNvPr id="0" name=""/>
        <dsp:cNvSpPr/>
      </dsp:nvSpPr>
      <dsp:spPr>
        <a:xfrm>
          <a:off x="0" y="5895"/>
          <a:ext cx="7886700" cy="13985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 have seen models where people manually update the models with actual data by typing over the model values.</a:t>
          </a:r>
        </a:p>
      </dsp:txBody>
      <dsp:txXfrm>
        <a:off x="68270" y="74165"/>
        <a:ext cx="7750160" cy="1261975"/>
      </dsp:txXfrm>
    </dsp:sp>
    <dsp:sp modelId="{C21BD946-AA19-42A6-A845-8F265FEA5274}">
      <dsp:nvSpPr>
        <dsp:cNvPr id="0" name=""/>
        <dsp:cNvSpPr/>
      </dsp:nvSpPr>
      <dsp:spPr>
        <a:xfrm>
          <a:off x="0" y="1476411"/>
          <a:ext cx="7886700" cy="13985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This presentation works through how to avoid this issue and automate updating of the models with actual.</a:t>
          </a:r>
        </a:p>
      </dsp:txBody>
      <dsp:txXfrm>
        <a:off x="68270" y="1544681"/>
        <a:ext cx="7750160" cy="1261975"/>
      </dsp:txXfrm>
    </dsp:sp>
    <dsp:sp modelId="{A33EBB3A-88A2-426B-88AF-E64EF9AF67EE}">
      <dsp:nvSpPr>
        <dsp:cNvPr id="0" name=""/>
        <dsp:cNvSpPr/>
      </dsp:nvSpPr>
      <dsp:spPr>
        <a:xfrm>
          <a:off x="0" y="2946926"/>
          <a:ext cx="7886700" cy="13985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Some of the concepts such as incorporating a historic switch are quite simple. Other concepts such as adjusting the circular reference function are difficult.</a:t>
          </a:r>
        </a:p>
      </dsp:txBody>
      <dsp:txXfrm>
        <a:off x="68270" y="3015196"/>
        <a:ext cx="7750160" cy="12619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E1DB5-63E4-4CE2-92F1-471F315A8209}">
      <dsp:nvSpPr>
        <dsp:cNvPr id="0" name=""/>
        <dsp:cNvSpPr/>
      </dsp:nvSpPr>
      <dsp:spPr>
        <a:xfrm>
          <a:off x="616" y="580003"/>
          <a:ext cx="2495401" cy="299448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dirty="0"/>
            <a:t>Assume that you have received new balance sheet with actuals. Assume also the EPC cost and the debt percent change.</a:t>
          </a:r>
        </a:p>
      </dsp:txBody>
      <dsp:txXfrm>
        <a:off x="616" y="1777795"/>
        <a:ext cx="2495401" cy="1796688"/>
      </dsp:txXfrm>
    </dsp:sp>
    <dsp:sp modelId="{18BDC93B-E184-47D9-93CA-2FE5CB7625C7}">
      <dsp:nvSpPr>
        <dsp:cNvPr id="0" name=""/>
        <dsp:cNvSpPr/>
      </dsp:nvSpPr>
      <dsp:spPr>
        <a:xfrm>
          <a:off x="616"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01</a:t>
          </a:r>
        </a:p>
      </dsp:txBody>
      <dsp:txXfrm>
        <a:off x="616" y="580003"/>
        <a:ext cx="2495401" cy="1197792"/>
      </dsp:txXfrm>
    </dsp:sp>
    <dsp:sp modelId="{2409F355-9C00-4704-BF0C-74AD8BB41465}">
      <dsp:nvSpPr>
        <dsp:cNvPr id="0" name=""/>
        <dsp:cNvSpPr/>
      </dsp:nvSpPr>
      <dsp:spPr>
        <a:xfrm>
          <a:off x="2695649" y="580003"/>
          <a:ext cx="2495401" cy="2994481"/>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dirty="0"/>
            <a:t>Change the date of the historic period and the forecast will be adjusted. </a:t>
          </a:r>
        </a:p>
      </dsp:txBody>
      <dsp:txXfrm>
        <a:off x="2695649" y="1777795"/>
        <a:ext cx="2495401" cy="1796688"/>
      </dsp:txXfrm>
    </dsp:sp>
    <dsp:sp modelId="{F80F8D99-5071-4943-8272-A94740ED7BEE}">
      <dsp:nvSpPr>
        <dsp:cNvPr id="0" name=""/>
        <dsp:cNvSpPr/>
      </dsp:nvSpPr>
      <dsp:spPr>
        <a:xfrm>
          <a:off x="2695649"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02</a:t>
          </a:r>
        </a:p>
      </dsp:txBody>
      <dsp:txXfrm>
        <a:off x="2695649" y="580003"/>
        <a:ext cx="2495401" cy="1197792"/>
      </dsp:txXfrm>
    </dsp:sp>
    <dsp:sp modelId="{B60F9BCF-C19A-41E1-9F1A-4C36C7DDA607}">
      <dsp:nvSpPr>
        <dsp:cNvPr id="0" name=""/>
        <dsp:cNvSpPr/>
      </dsp:nvSpPr>
      <dsp:spPr>
        <a:xfrm>
          <a:off x="5390682" y="580003"/>
          <a:ext cx="2495401" cy="2994481"/>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6490" tIns="0" rIns="246490" bIns="330200" numCol="1" spcCol="1270" anchor="t" anchorCtr="0">
          <a:noAutofit/>
        </a:bodyPr>
        <a:lstStyle/>
        <a:p>
          <a:pPr marL="0" lvl="0" indent="0" algn="l" defTabSz="755650">
            <a:lnSpc>
              <a:spcPct val="90000"/>
            </a:lnSpc>
            <a:spcBef>
              <a:spcPct val="0"/>
            </a:spcBef>
            <a:spcAft>
              <a:spcPct val="35000"/>
            </a:spcAft>
            <a:buNone/>
          </a:pPr>
          <a:r>
            <a:rPr lang="en-US" sz="1700" kern="1200" dirty="0"/>
            <a:t>Demonstrate how the new forecast changes with a graph. </a:t>
          </a:r>
        </a:p>
      </dsp:txBody>
      <dsp:txXfrm>
        <a:off x="5390682" y="1777795"/>
        <a:ext cx="2495401" cy="1796688"/>
      </dsp:txXfrm>
    </dsp:sp>
    <dsp:sp modelId="{EF3831C1-D226-4FB0-BD17-8F062AC84BFD}">
      <dsp:nvSpPr>
        <dsp:cNvPr id="0" name=""/>
        <dsp:cNvSpPr/>
      </dsp:nvSpPr>
      <dsp:spPr>
        <a:xfrm>
          <a:off x="5390682" y="580003"/>
          <a:ext cx="2495401" cy="119779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46490" tIns="165100" rIns="246490" bIns="165100" numCol="1" spcCol="1270" anchor="ctr" anchorCtr="0">
          <a:noAutofit/>
        </a:bodyPr>
        <a:lstStyle/>
        <a:p>
          <a:pPr marL="0" lvl="0" indent="0" algn="l" defTabSz="2755900">
            <a:lnSpc>
              <a:spcPct val="90000"/>
            </a:lnSpc>
            <a:spcBef>
              <a:spcPct val="0"/>
            </a:spcBef>
            <a:spcAft>
              <a:spcPct val="35000"/>
            </a:spcAft>
            <a:buNone/>
          </a:pPr>
          <a:r>
            <a:rPr lang="en-US" sz="6200" kern="1200"/>
            <a:t>03</a:t>
          </a:r>
        </a:p>
      </dsp:txBody>
      <dsp:txXfrm>
        <a:off x="5390682" y="580003"/>
        <a:ext cx="2495401" cy="11977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57A5D-9C91-4D7D-86AE-4508C01B2F16}">
      <dsp:nvSpPr>
        <dsp:cNvPr id="0" name=""/>
        <dsp:cNvSpPr/>
      </dsp:nvSpPr>
      <dsp:spPr>
        <a:xfrm>
          <a:off x="0" y="352028"/>
          <a:ext cx="2464593" cy="345043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marL="0" lvl="0" indent="0" algn="l" defTabSz="666750">
            <a:lnSpc>
              <a:spcPct val="90000"/>
            </a:lnSpc>
            <a:spcBef>
              <a:spcPct val="0"/>
            </a:spcBef>
            <a:spcAft>
              <a:spcPct val="35000"/>
            </a:spcAft>
            <a:buNone/>
          </a:pPr>
          <a:r>
            <a:rPr lang="en-US" sz="1500" kern="1200"/>
            <a:t>Actuals don’t match the projected numbers:</a:t>
          </a:r>
        </a:p>
        <a:p>
          <a:pPr marL="114300" lvl="1" indent="-114300" algn="l" defTabSz="533400">
            <a:lnSpc>
              <a:spcPct val="90000"/>
            </a:lnSpc>
            <a:spcBef>
              <a:spcPct val="0"/>
            </a:spcBef>
            <a:spcAft>
              <a:spcPct val="15000"/>
            </a:spcAft>
            <a:buChar char="•"/>
          </a:pPr>
          <a:r>
            <a:rPr lang="en-US" sz="1200" kern="1200"/>
            <a:t>Construction expenditures and work in progress balance</a:t>
          </a:r>
        </a:p>
        <a:p>
          <a:pPr marL="114300" lvl="1" indent="-114300" algn="l" defTabSz="533400">
            <a:lnSpc>
              <a:spcPct val="90000"/>
            </a:lnSpc>
            <a:spcBef>
              <a:spcPct val="0"/>
            </a:spcBef>
            <a:spcAft>
              <a:spcPct val="15000"/>
            </a:spcAft>
            <a:buChar char="•"/>
          </a:pPr>
          <a:r>
            <a:rPr lang="en-US" sz="1200" kern="1200"/>
            <a:t>Debt balances and debt draws</a:t>
          </a:r>
        </a:p>
        <a:p>
          <a:pPr marL="114300" lvl="1" indent="-114300" algn="l" defTabSz="533400">
            <a:lnSpc>
              <a:spcPct val="90000"/>
            </a:lnSpc>
            <a:spcBef>
              <a:spcPct val="0"/>
            </a:spcBef>
            <a:spcAft>
              <a:spcPct val="15000"/>
            </a:spcAft>
            <a:buChar char="•"/>
          </a:pPr>
          <a:r>
            <a:rPr lang="en-US" sz="1200" kern="1200"/>
            <a:t>Fees and Interest During Construction</a:t>
          </a:r>
        </a:p>
      </dsp:txBody>
      <dsp:txXfrm>
        <a:off x="0" y="1663192"/>
        <a:ext cx="2464593" cy="2070258"/>
      </dsp:txXfrm>
    </dsp:sp>
    <dsp:sp modelId="{53CD51C1-6188-4001-8B02-FCADA58CD109}">
      <dsp:nvSpPr>
        <dsp:cNvPr id="0" name=""/>
        <dsp:cNvSpPr/>
      </dsp:nvSpPr>
      <dsp:spPr>
        <a:xfrm>
          <a:off x="714732" y="697071"/>
          <a:ext cx="1035129" cy="1035129"/>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703" tIns="12700" rIns="80703"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866323" y="848662"/>
        <a:ext cx="731947" cy="731947"/>
      </dsp:txXfrm>
    </dsp:sp>
    <dsp:sp modelId="{27178BC3-BDD5-4A14-AC3A-D56F5466444B}">
      <dsp:nvSpPr>
        <dsp:cNvPr id="0" name=""/>
        <dsp:cNvSpPr/>
      </dsp:nvSpPr>
      <dsp:spPr>
        <a:xfrm>
          <a:off x="0" y="3802387"/>
          <a:ext cx="2464593" cy="72"/>
        </a:xfrm>
        <a:prstGeom prst="rect">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FDE694-D87A-4868-8371-978F4B5D552A}">
      <dsp:nvSpPr>
        <dsp:cNvPr id="0" name=""/>
        <dsp:cNvSpPr/>
      </dsp:nvSpPr>
      <dsp:spPr>
        <a:xfrm>
          <a:off x="2711053" y="352028"/>
          <a:ext cx="2464593" cy="3450431"/>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marL="0" lvl="0" indent="0" algn="l" defTabSz="666750">
            <a:lnSpc>
              <a:spcPct val="90000"/>
            </a:lnSpc>
            <a:spcBef>
              <a:spcPct val="0"/>
            </a:spcBef>
            <a:spcAft>
              <a:spcPct val="35000"/>
            </a:spcAft>
            <a:buNone/>
          </a:pPr>
          <a:r>
            <a:rPr lang="en-US" sz="1500" kern="1200"/>
            <a:t>Assure that the total construction expenditure matches the EPC contract and the debt to capital percent confirms to the target.</a:t>
          </a:r>
        </a:p>
      </dsp:txBody>
      <dsp:txXfrm>
        <a:off x="2711053" y="1663192"/>
        <a:ext cx="2464593" cy="2070258"/>
      </dsp:txXfrm>
    </dsp:sp>
    <dsp:sp modelId="{8F3D98D9-AD3D-4994-9E5A-7562D1AAF8B1}">
      <dsp:nvSpPr>
        <dsp:cNvPr id="0" name=""/>
        <dsp:cNvSpPr/>
      </dsp:nvSpPr>
      <dsp:spPr>
        <a:xfrm>
          <a:off x="3425785" y="697071"/>
          <a:ext cx="1035129" cy="1035129"/>
        </a:xfrm>
        <a:prstGeom prst="ellipse">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703" tIns="12700" rIns="80703"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3577376" y="848662"/>
        <a:ext cx="731947" cy="731947"/>
      </dsp:txXfrm>
    </dsp:sp>
    <dsp:sp modelId="{655C4E2B-00FC-4F23-A494-605D62A5E216}">
      <dsp:nvSpPr>
        <dsp:cNvPr id="0" name=""/>
        <dsp:cNvSpPr/>
      </dsp:nvSpPr>
      <dsp:spPr>
        <a:xfrm>
          <a:off x="2711053" y="3802387"/>
          <a:ext cx="2464593" cy="72"/>
        </a:xfrm>
        <a:prstGeom prst="rect">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5E5BD9-FDEE-4409-AE3C-206DDED75E6B}">
      <dsp:nvSpPr>
        <dsp:cNvPr id="0" name=""/>
        <dsp:cNvSpPr/>
      </dsp:nvSpPr>
      <dsp:spPr>
        <a:xfrm>
          <a:off x="5422106" y="352028"/>
          <a:ext cx="2464593" cy="3450431"/>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149" tIns="330200" rIns="192149" bIns="330200" numCol="1" spcCol="1270" anchor="t" anchorCtr="0">
          <a:noAutofit/>
        </a:bodyPr>
        <a:lstStyle/>
        <a:p>
          <a:pPr marL="0" lvl="0" indent="0" algn="l" defTabSz="666750">
            <a:lnSpc>
              <a:spcPct val="90000"/>
            </a:lnSpc>
            <a:spcBef>
              <a:spcPct val="0"/>
            </a:spcBef>
            <a:spcAft>
              <a:spcPct val="35000"/>
            </a:spcAft>
            <a:buNone/>
          </a:pPr>
          <a:r>
            <a:rPr lang="en-US" sz="1500" kern="1200"/>
            <a:t>Update the IDC and fees in the total project cost corresponding to actuals.</a:t>
          </a:r>
        </a:p>
      </dsp:txBody>
      <dsp:txXfrm>
        <a:off x="5422106" y="1663192"/>
        <a:ext cx="2464593" cy="2070258"/>
      </dsp:txXfrm>
    </dsp:sp>
    <dsp:sp modelId="{28479311-81C0-4F16-AD26-7F678534505E}">
      <dsp:nvSpPr>
        <dsp:cNvPr id="0" name=""/>
        <dsp:cNvSpPr/>
      </dsp:nvSpPr>
      <dsp:spPr>
        <a:xfrm>
          <a:off x="6136838" y="697071"/>
          <a:ext cx="1035129" cy="1035129"/>
        </a:xfrm>
        <a:prstGeom prst="ellipse">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703" tIns="12700" rIns="80703"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6288429" y="848662"/>
        <a:ext cx="731947" cy="731947"/>
      </dsp:txXfrm>
    </dsp:sp>
    <dsp:sp modelId="{99B852DB-B178-4254-A9B8-DDFC6C598672}">
      <dsp:nvSpPr>
        <dsp:cNvPr id="0" name=""/>
        <dsp:cNvSpPr/>
      </dsp:nvSpPr>
      <dsp:spPr>
        <a:xfrm>
          <a:off x="5422106" y="3802387"/>
          <a:ext cx="2464593"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FA18F-9FB4-45E5-B318-01495C5B0D5D}">
      <dsp:nvSpPr>
        <dsp:cNvPr id="0" name=""/>
        <dsp:cNvSpPr/>
      </dsp:nvSpPr>
      <dsp:spPr>
        <a:xfrm>
          <a:off x="9083" y="66598"/>
          <a:ext cx="1996679" cy="599003"/>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960" tIns="73960" rIns="73960" bIns="73960" numCol="1" spcCol="1270" anchor="ctr" anchorCtr="0">
          <a:noAutofit/>
        </a:bodyPr>
        <a:lstStyle/>
        <a:p>
          <a:pPr marL="0" lvl="0" indent="0" algn="ctr" defTabSz="1244600">
            <a:lnSpc>
              <a:spcPct val="90000"/>
            </a:lnSpc>
            <a:spcBef>
              <a:spcPct val="0"/>
            </a:spcBef>
            <a:spcAft>
              <a:spcPct val="35000"/>
            </a:spcAft>
            <a:buNone/>
          </a:pPr>
          <a:r>
            <a:rPr lang="en-US" sz="2800" kern="1200"/>
            <a:t>Insert</a:t>
          </a:r>
        </a:p>
      </dsp:txBody>
      <dsp:txXfrm>
        <a:off x="188784" y="66598"/>
        <a:ext cx="1637277" cy="599003"/>
      </dsp:txXfrm>
    </dsp:sp>
    <dsp:sp modelId="{246AB77B-606A-4271-A18B-FC0762FAF068}">
      <dsp:nvSpPr>
        <dsp:cNvPr id="0" name=""/>
        <dsp:cNvSpPr/>
      </dsp:nvSpPr>
      <dsp:spPr>
        <a:xfrm>
          <a:off x="9083" y="665602"/>
          <a:ext cx="1816978" cy="36191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582" tIns="143582" rIns="143582" bIns="287163" numCol="1" spcCol="1270" anchor="t" anchorCtr="0">
          <a:noAutofit/>
        </a:bodyPr>
        <a:lstStyle/>
        <a:p>
          <a:pPr marL="0" lvl="0" indent="0" algn="l" defTabSz="844550">
            <a:lnSpc>
              <a:spcPct val="90000"/>
            </a:lnSpc>
            <a:spcBef>
              <a:spcPct val="0"/>
            </a:spcBef>
            <a:spcAft>
              <a:spcPct val="35000"/>
            </a:spcAft>
            <a:buNone/>
          </a:pPr>
          <a:r>
            <a:rPr lang="en-US" sz="1900" kern="1200"/>
            <a:t>Insert actuals in different page</a:t>
          </a:r>
        </a:p>
      </dsp:txBody>
      <dsp:txXfrm>
        <a:off x="9083" y="665602"/>
        <a:ext cx="1816978" cy="3619137"/>
      </dsp:txXfrm>
    </dsp:sp>
    <dsp:sp modelId="{3F3BBFDD-36ED-47D8-882B-2D5791125979}">
      <dsp:nvSpPr>
        <dsp:cNvPr id="0" name=""/>
        <dsp:cNvSpPr/>
      </dsp:nvSpPr>
      <dsp:spPr>
        <a:xfrm>
          <a:off x="1966367" y="66598"/>
          <a:ext cx="1996679" cy="599003"/>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960" tIns="73960" rIns="73960" bIns="73960" numCol="1" spcCol="1270" anchor="ctr" anchorCtr="0">
          <a:noAutofit/>
        </a:bodyPr>
        <a:lstStyle/>
        <a:p>
          <a:pPr marL="0" lvl="0" indent="0" algn="ctr" defTabSz="1244600">
            <a:lnSpc>
              <a:spcPct val="90000"/>
            </a:lnSpc>
            <a:spcBef>
              <a:spcPct val="0"/>
            </a:spcBef>
            <a:spcAft>
              <a:spcPct val="35000"/>
            </a:spcAft>
            <a:buNone/>
          </a:pPr>
          <a:r>
            <a:rPr lang="en-US" sz="2800" kern="1200"/>
            <a:t>Create</a:t>
          </a:r>
        </a:p>
      </dsp:txBody>
      <dsp:txXfrm>
        <a:off x="2146068" y="66598"/>
        <a:ext cx="1637277" cy="599003"/>
      </dsp:txXfrm>
    </dsp:sp>
    <dsp:sp modelId="{44E249A9-2364-422B-A72A-47405E65DEDC}">
      <dsp:nvSpPr>
        <dsp:cNvPr id="0" name=""/>
        <dsp:cNvSpPr/>
      </dsp:nvSpPr>
      <dsp:spPr>
        <a:xfrm>
          <a:off x="1966367" y="665602"/>
          <a:ext cx="1816978" cy="36191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582" tIns="143582" rIns="143582" bIns="287163" numCol="1" spcCol="1270" anchor="t" anchorCtr="0">
          <a:noAutofit/>
        </a:bodyPr>
        <a:lstStyle/>
        <a:p>
          <a:pPr marL="0" lvl="0" indent="0" algn="l" defTabSz="844550">
            <a:lnSpc>
              <a:spcPct val="90000"/>
            </a:lnSpc>
            <a:spcBef>
              <a:spcPct val="0"/>
            </a:spcBef>
            <a:spcAft>
              <a:spcPct val="35000"/>
            </a:spcAft>
            <a:buNone/>
          </a:pPr>
          <a:r>
            <a:rPr lang="en-US" sz="1900" kern="1200"/>
            <a:t>Create a historic switch as in a corporate model because formulas are different in historic period from projected period.</a:t>
          </a:r>
        </a:p>
      </dsp:txBody>
      <dsp:txXfrm>
        <a:off x="1966367" y="665602"/>
        <a:ext cx="1816978" cy="3619137"/>
      </dsp:txXfrm>
    </dsp:sp>
    <dsp:sp modelId="{9274DC3D-433C-43AC-B3C0-CC9935E2B676}">
      <dsp:nvSpPr>
        <dsp:cNvPr id="0" name=""/>
        <dsp:cNvSpPr/>
      </dsp:nvSpPr>
      <dsp:spPr>
        <a:xfrm>
          <a:off x="3923652" y="66598"/>
          <a:ext cx="1996679" cy="599003"/>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960" tIns="73960" rIns="73960" bIns="73960" numCol="1" spcCol="1270" anchor="ctr" anchorCtr="0">
          <a:noAutofit/>
        </a:bodyPr>
        <a:lstStyle/>
        <a:p>
          <a:pPr marL="0" lvl="0" indent="0" algn="ctr" defTabSz="1244600">
            <a:lnSpc>
              <a:spcPct val="90000"/>
            </a:lnSpc>
            <a:spcBef>
              <a:spcPct val="0"/>
            </a:spcBef>
            <a:spcAft>
              <a:spcPct val="35000"/>
            </a:spcAft>
            <a:buNone/>
          </a:pPr>
          <a:r>
            <a:rPr lang="en-US" sz="2800" kern="1200"/>
            <a:t>Compute</a:t>
          </a:r>
        </a:p>
      </dsp:txBody>
      <dsp:txXfrm>
        <a:off x="4103353" y="66598"/>
        <a:ext cx="1637277" cy="599003"/>
      </dsp:txXfrm>
    </dsp:sp>
    <dsp:sp modelId="{10A74501-6D8C-4CD0-9FC9-56169D2056AB}">
      <dsp:nvSpPr>
        <dsp:cNvPr id="0" name=""/>
        <dsp:cNvSpPr/>
      </dsp:nvSpPr>
      <dsp:spPr>
        <a:xfrm>
          <a:off x="3923652" y="665602"/>
          <a:ext cx="1816978" cy="36191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582" tIns="143582" rIns="143582" bIns="287163" numCol="1" spcCol="1270" anchor="t" anchorCtr="0">
          <a:noAutofit/>
        </a:bodyPr>
        <a:lstStyle/>
        <a:p>
          <a:pPr marL="0" lvl="0" indent="0" algn="l" defTabSz="844550">
            <a:lnSpc>
              <a:spcPct val="90000"/>
            </a:lnSpc>
            <a:spcBef>
              <a:spcPct val="0"/>
            </a:spcBef>
            <a:spcAft>
              <a:spcPct val="35000"/>
            </a:spcAft>
            <a:buNone/>
          </a:pPr>
          <a:r>
            <a:rPr lang="en-US" sz="1900" kern="1200"/>
            <a:t>Compute implied values from the historic data and adjust the closing balance of balance sheet accounts to move forward with new projected amounts.</a:t>
          </a:r>
        </a:p>
      </dsp:txBody>
      <dsp:txXfrm>
        <a:off x="3923652" y="665602"/>
        <a:ext cx="1816978" cy="3619137"/>
      </dsp:txXfrm>
    </dsp:sp>
    <dsp:sp modelId="{9092447F-ACD2-4330-BCFD-A5AAE1315A96}">
      <dsp:nvSpPr>
        <dsp:cNvPr id="0" name=""/>
        <dsp:cNvSpPr/>
      </dsp:nvSpPr>
      <dsp:spPr>
        <a:xfrm>
          <a:off x="5880937" y="66598"/>
          <a:ext cx="1996679" cy="599003"/>
        </a:xfrm>
        <a:prstGeom prst="chevron">
          <a:avLst>
            <a:gd name="adj" fmla="val 3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960" tIns="73960" rIns="73960" bIns="73960" numCol="1" spcCol="1270" anchor="ctr" anchorCtr="0">
          <a:noAutofit/>
        </a:bodyPr>
        <a:lstStyle/>
        <a:p>
          <a:pPr marL="0" lvl="0" indent="0" algn="ctr" defTabSz="1244600">
            <a:lnSpc>
              <a:spcPct val="90000"/>
            </a:lnSpc>
            <a:spcBef>
              <a:spcPct val="0"/>
            </a:spcBef>
            <a:spcAft>
              <a:spcPct val="35000"/>
            </a:spcAft>
            <a:buNone/>
          </a:pPr>
          <a:r>
            <a:rPr lang="en-US" sz="2800" kern="1200"/>
            <a:t>Create</a:t>
          </a:r>
        </a:p>
      </dsp:txBody>
      <dsp:txXfrm>
        <a:off x="6060638" y="66598"/>
        <a:ext cx="1637277" cy="599003"/>
      </dsp:txXfrm>
    </dsp:sp>
    <dsp:sp modelId="{CD2EEF67-1973-4024-91CD-934502EB8286}">
      <dsp:nvSpPr>
        <dsp:cNvPr id="0" name=""/>
        <dsp:cNvSpPr/>
      </dsp:nvSpPr>
      <dsp:spPr>
        <a:xfrm>
          <a:off x="5880937" y="665602"/>
          <a:ext cx="1816978" cy="361913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582" tIns="143582" rIns="143582" bIns="287163" numCol="1" spcCol="1270" anchor="t" anchorCtr="0">
          <a:noAutofit/>
        </a:bodyPr>
        <a:lstStyle/>
        <a:p>
          <a:pPr marL="0" lvl="0" indent="0" algn="l" defTabSz="844550">
            <a:lnSpc>
              <a:spcPct val="90000"/>
            </a:lnSpc>
            <a:spcBef>
              <a:spcPct val="0"/>
            </a:spcBef>
            <a:spcAft>
              <a:spcPct val="35000"/>
            </a:spcAft>
            <a:buNone/>
          </a:pPr>
          <a:r>
            <a:rPr lang="en-US" sz="1900" kern="1200"/>
            <a:t>Create accounts that have both historic and projected accounts.</a:t>
          </a:r>
        </a:p>
      </dsp:txBody>
      <dsp:txXfrm>
        <a:off x="5880937" y="665602"/>
        <a:ext cx="1816978" cy="36191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2BAE32-1ED1-42CB-9D56-D76BB6D8720F}">
      <dsp:nvSpPr>
        <dsp:cNvPr id="0" name=""/>
        <dsp:cNvSpPr/>
      </dsp:nvSpPr>
      <dsp:spPr>
        <a:xfrm>
          <a:off x="0" y="2720"/>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69898E8-F391-4155-8CFB-E1B40E621CB1}">
      <dsp:nvSpPr>
        <dsp:cNvPr id="0" name=""/>
        <dsp:cNvSpPr/>
      </dsp:nvSpPr>
      <dsp:spPr>
        <a:xfrm>
          <a:off x="0" y="2720"/>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To reconcile assets, you can re-compute the S-curve and apply the new S-curve that sums to 100% the remaining assets.</a:t>
          </a:r>
        </a:p>
      </dsp:txBody>
      <dsp:txXfrm>
        <a:off x="0" y="2720"/>
        <a:ext cx="4701779" cy="1855561"/>
      </dsp:txXfrm>
    </dsp:sp>
    <dsp:sp modelId="{98AF43A2-BB2C-4023-86B1-262BBCE5CF40}">
      <dsp:nvSpPr>
        <dsp:cNvPr id="0" name=""/>
        <dsp:cNvSpPr/>
      </dsp:nvSpPr>
      <dsp:spPr>
        <a:xfrm>
          <a:off x="0" y="1858281"/>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75CAB7-EE9A-4191-9BB6-BBA248ACEE97}">
      <dsp:nvSpPr>
        <dsp:cNvPr id="0" name=""/>
        <dsp:cNvSpPr/>
      </dsp:nvSpPr>
      <dsp:spPr>
        <a:xfrm>
          <a:off x="0" y="1858281"/>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If debt is derived, then the remaining equity can be computed.</a:t>
          </a:r>
        </a:p>
      </dsp:txBody>
      <dsp:txXfrm>
        <a:off x="0" y="1858281"/>
        <a:ext cx="4701779" cy="1855561"/>
      </dsp:txXfrm>
    </dsp:sp>
    <dsp:sp modelId="{9D7A9A1F-F3E4-4E8B-A4B8-F426BF624CAA}">
      <dsp:nvSpPr>
        <dsp:cNvPr id="0" name=""/>
        <dsp:cNvSpPr/>
      </dsp:nvSpPr>
      <dsp:spPr>
        <a:xfrm>
          <a:off x="0" y="3713843"/>
          <a:ext cx="470177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9A3C6E-192A-457A-A308-BF7CD7941938}">
      <dsp:nvSpPr>
        <dsp:cNvPr id="0" name=""/>
        <dsp:cNvSpPr/>
      </dsp:nvSpPr>
      <dsp:spPr>
        <a:xfrm>
          <a:off x="0" y="3713843"/>
          <a:ext cx="4701779"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On the other hand if the IRR is 5%, then the terminal value has a larger effect.</a:t>
          </a:r>
        </a:p>
      </dsp:txBody>
      <dsp:txXfrm>
        <a:off x="0" y="3713843"/>
        <a:ext cx="4701779" cy="18555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B403E0-7BFD-43B7-B4F7-6BFDD0FA1D99}">
      <dsp:nvSpPr>
        <dsp:cNvPr id="0" name=""/>
        <dsp:cNvSpPr/>
      </dsp:nvSpPr>
      <dsp:spPr>
        <a:xfrm>
          <a:off x="0" y="489283"/>
          <a:ext cx="7886700" cy="680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333248" rIns="61209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Multiplied by</a:t>
          </a:r>
        </a:p>
      </dsp:txBody>
      <dsp:txXfrm>
        <a:off x="0" y="489283"/>
        <a:ext cx="7886700" cy="680400"/>
      </dsp:txXfrm>
    </dsp:sp>
    <dsp:sp modelId="{6BB02945-BDDF-43E8-A42C-CECA1C545405}">
      <dsp:nvSpPr>
        <dsp:cNvPr id="0" name=""/>
        <dsp:cNvSpPr/>
      </dsp:nvSpPr>
      <dsp:spPr>
        <a:xfrm>
          <a:off x="394335" y="253123"/>
          <a:ext cx="5520690"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711200">
            <a:lnSpc>
              <a:spcPct val="90000"/>
            </a:lnSpc>
            <a:spcBef>
              <a:spcPct val="0"/>
            </a:spcBef>
            <a:spcAft>
              <a:spcPct val="35000"/>
            </a:spcAft>
            <a:buNone/>
          </a:pPr>
          <a:r>
            <a:rPr lang="en-US" sz="1600" kern="1200"/>
            <a:t>Original S-Curve</a:t>
          </a:r>
        </a:p>
      </dsp:txBody>
      <dsp:txXfrm>
        <a:off x="417392" y="276180"/>
        <a:ext cx="5474576" cy="426206"/>
      </dsp:txXfrm>
    </dsp:sp>
    <dsp:sp modelId="{862141F7-DEF2-4CE4-B35E-C68C09DB5EAF}">
      <dsp:nvSpPr>
        <dsp:cNvPr id="0" name=""/>
        <dsp:cNvSpPr/>
      </dsp:nvSpPr>
      <dsp:spPr>
        <a:xfrm>
          <a:off x="0" y="1492243"/>
          <a:ext cx="7886700" cy="680400"/>
        </a:xfrm>
        <a:prstGeom prst="rect">
          <a:avLst/>
        </a:prstGeom>
        <a:solidFill>
          <a:schemeClr val="lt1">
            <a:alpha val="90000"/>
            <a:hueOff val="0"/>
            <a:satOff val="0"/>
            <a:lumOff val="0"/>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333248" rIns="61209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Divided by</a:t>
          </a:r>
        </a:p>
      </dsp:txBody>
      <dsp:txXfrm>
        <a:off x="0" y="1492243"/>
        <a:ext cx="7886700" cy="680400"/>
      </dsp:txXfrm>
    </dsp:sp>
    <dsp:sp modelId="{232144CE-F8EE-42DB-A5A6-08978CDC7AC5}">
      <dsp:nvSpPr>
        <dsp:cNvPr id="0" name=""/>
        <dsp:cNvSpPr/>
      </dsp:nvSpPr>
      <dsp:spPr>
        <a:xfrm>
          <a:off x="394335" y="1256083"/>
          <a:ext cx="5520690" cy="472320"/>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711200">
            <a:lnSpc>
              <a:spcPct val="90000"/>
            </a:lnSpc>
            <a:spcBef>
              <a:spcPct val="0"/>
            </a:spcBef>
            <a:spcAft>
              <a:spcPct val="35000"/>
            </a:spcAft>
            <a:buNone/>
          </a:pPr>
          <a:r>
            <a:rPr lang="en-US" sz="1600" kern="1200"/>
            <a:t>TRUE/FALSE Switch</a:t>
          </a:r>
        </a:p>
      </dsp:txBody>
      <dsp:txXfrm>
        <a:off x="417392" y="1279140"/>
        <a:ext cx="5474576" cy="426206"/>
      </dsp:txXfrm>
    </dsp:sp>
    <dsp:sp modelId="{ABAC3119-C2AD-4A49-A945-1F5A576CD715}">
      <dsp:nvSpPr>
        <dsp:cNvPr id="0" name=""/>
        <dsp:cNvSpPr/>
      </dsp:nvSpPr>
      <dsp:spPr>
        <a:xfrm>
          <a:off x="0" y="2495203"/>
          <a:ext cx="7886700" cy="680400"/>
        </a:xfrm>
        <a:prstGeom prst="rect">
          <a:avLst/>
        </a:prstGeom>
        <a:solidFill>
          <a:schemeClr val="lt1">
            <a:alpha val="90000"/>
            <a:hueOff val="0"/>
            <a:satOff val="0"/>
            <a:lumOff val="0"/>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12096" tIns="333248" rIns="612096"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Multiplied by</a:t>
          </a:r>
        </a:p>
      </dsp:txBody>
      <dsp:txXfrm>
        <a:off x="0" y="2495203"/>
        <a:ext cx="7886700" cy="680400"/>
      </dsp:txXfrm>
    </dsp:sp>
    <dsp:sp modelId="{D8EDE6DB-2B57-406C-8AEA-5B53ED57F3EC}">
      <dsp:nvSpPr>
        <dsp:cNvPr id="0" name=""/>
        <dsp:cNvSpPr/>
      </dsp:nvSpPr>
      <dsp:spPr>
        <a:xfrm>
          <a:off x="394335" y="2259044"/>
          <a:ext cx="5520690" cy="472320"/>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711200">
            <a:lnSpc>
              <a:spcPct val="90000"/>
            </a:lnSpc>
            <a:spcBef>
              <a:spcPct val="0"/>
            </a:spcBef>
            <a:spcAft>
              <a:spcPct val="35000"/>
            </a:spcAft>
            <a:buNone/>
          </a:pPr>
          <a:r>
            <a:rPr lang="en-US" sz="1600" kern="1200"/>
            <a:t>SUMPRODUCT of S-Curve over Projected Construction Period</a:t>
          </a:r>
        </a:p>
      </dsp:txBody>
      <dsp:txXfrm>
        <a:off x="417392" y="2282101"/>
        <a:ext cx="5474576" cy="426206"/>
      </dsp:txXfrm>
    </dsp:sp>
    <dsp:sp modelId="{EE293697-5616-42D3-B6E5-E63911401E4A}">
      <dsp:nvSpPr>
        <dsp:cNvPr id="0" name=""/>
        <dsp:cNvSpPr/>
      </dsp:nvSpPr>
      <dsp:spPr>
        <a:xfrm>
          <a:off x="0" y="3498164"/>
          <a:ext cx="7886700" cy="4032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196A83-9A2C-4463-81BD-CD073C4014D1}">
      <dsp:nvSpPr>
        <dsp:cNvPr id="0" name=""/>
        <dsp:cNvSpPr/>
      </dsp:nvSpPr>
      <dsp:spPr>
        <a:xfrm>
          <a:off x="394335" y="3262004"/>
          <a:ext cx="5520690" cy="47232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8669" tIns="0" rIns="208669" bIns="0" numCol="1" spcCol="1270" anchor="ctr" anchorCtr="0">
          <a:noAutofit/>
        </a:bodyPr>
        <a:lstStyle/>
        <a:p>
          <a:pPr marL="0" lvl="0" indent="0" algn="l" defTabSz="711200">
            <a:lnSpc>
              <a:spcPct val="90000"/>
            </a:lnSpc>
            <a:spcBef>
              <a:spcPct val="0"/>
            </a:spcBef>
            <a:spcAft>
              <a:spcPct val="35000"/>
            </a:spcAft>
            <a:buNone/>
          </a:pPr>
          <a:r>
            <a:rPr lang="en-US" sz="1600" kern="1200"/>
            <a:t>Remaining Construction</a:t>
          </a:r>
        </a:p>
      </dsp:txBody>
      <dsp:txXfrm>
        <a:off x="417392" y="3285061"/>
        <a:ext cx="5474576" cy="426206"/>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6.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51819E7-D336-4FDF-9DA9-995FDC931D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73174D8-0C49-4C61-B33C-7CC1173F202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3E6362-C243-4BD7-8116-525C59CC8567}" type="datetimeFigureOut">
              <a:rPr lang="en-US" smtClean="0"/>
              <a:t>10/29/2017</a:t>
            </a:fld>
            <a:endParaRPr lang="en-US" dirty="0"/>
          </a:p>
        </p:txBody>
      </p:sp>
      <p:sp>
        <p:nvSpPr>
          <p:cNvPr id="4" name="Footer Placeholder 3">
            <a:extLst>
              <a:ext uri="{FF2B5EF4-FFF2-40B4-BE49-F238E27FC236}">
                <a16:creationId xmlns:a16="http://schemas.microsoft.com/office/drawing/2014/main" id="{98764A41-3FA9-4EF1-8980-6FFFC21CF8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1FB549E-CB35-449F-9813-5897D56076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0E321F-EEE9-4F4F-B3D0-DE68EC469953}" type="slidenum">
              <a:rPr lang="en-US" smtClean="0"/>
              <a:t>‹#›</a:t>
            </a:fld>
            <a:endParaRPr lang="en-US" dirty="0"/>
          </a:p>
        </p:txBody>
      </p:sp>
    </p:spTree>
    <p:extLst>
      <p:ext uri="{BB962C8B-B14F-4D97-AF65-F5344CB8AC3E}">
        <p14:creationId xmlns:p14="http://schemas.microsoft.com/office/powerpoint/2010/main" val="2194847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FE369-2E8F-48E2-856E-6FD93C2D32AA}" type="datetimeFigureOut">
              <a:rPr lang="en-US" smtClean="0"/>
              <a:t>10/29/2017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5CFB40-4400-4E60-8B5A-EE890C62C97E}" type="slidenum">
              <a:rPr lang="en-US" smtClean="0"/>
              <a:t>‹#›</a:t>
            </a:fld>
            <a:endParaRPr lang="en-US" dirty="0"/>
          </a:p>
        </p:txBody>
      </p:sp>
    </p:spTree>
    <p:extLst>
      <p:ext uri="{BB962C8B-B14F-4D97-AF65-F5344CB8AC3E}">
        <p14:creationId xmlns:p14="http://schemas.microsoft.com/office/powerpoint/2010/main" val="305587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32344" y="1055803"/>
            <a:ext cx="7902608" cy="4913771"/>
          </a:xfrm>
        </p:spPr>
        <p:txBody>
          <a:bodyPr>
            <a:normAutofit/>
          </a:bodyPr>
          <a:lstStyle>
            <a:lvl1pPr>
              <a:defRPr sz="3200">
                <a:latin typeface="Times New Roman" panose="02020603050405020304" pitchFamily="18" charset="0"/>
                <a:cs typeface="Times New Roman" panose="02020603050405020304" pitchFamily="18" charset="0"/>
              </a:defRPr>
            </a:lvl1pPr>
            <a:lvl2pPr>
              <a:defRPr sz="2800">
                <a:latin typeface="Times New Roman" panose="02020603050405020304" pitchFamily="18" charset="0"/>
                <a:cs typeface="Times New Roman" panose="02020603050405020304" pitchFamily="18" charset="0"/>
              </a:defRPr>
            </a:lvl2pPr>
            <a:lvl3pPr>
              <a:defRPr sz="24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a:extLst>
              <a:ext uri="{FF2B5EF4-FFF2-40B4-BE49-F238E27FC236}">
                <a16:creationId xmlns:a16="http://schemas.microsoft.com/office/drawing/2014/main" id="{56B3EF04-CBD9-44A7-828D-D03E9B23CBDD}"/>
              </a:ext>
            </a:extLst>
          </p:cNvPr>
          <p:cNvSpPr>
            <a:spLocks noGrp="1"/>
          </p:cNvSpPr>
          <p:nvPr>
            <p:ph type="title"/>
          </p:nvPr>
        </p:nvSpPr>
        <p:spPr>
          <a:xfrm>
            <a:off x="732344" y="198385"/>
            <a:ext cx="7666938" cy="690676"/>
          </a:xfrm>
        </p:spPr>
        <p:txBody>
          <a:bodyPr>
            <a:normAutofit/>
          </a:bodyPr>
          <a:lstStyle>
            <a:lvl1pPr algn="ctr">
              <a:defRPr sz="3200" b="0">
                <a:latin typeface="Franklin Gothic Demi" panose="020B0703020102020204" pitchFamily="34" charset="0"/>
                <a:cs typeface="Times New Roman" panose="02020603050405020304" pitchFamily="18" charset="0"/>
              </a:defRPr>
            </a:lvl1pPr>
          </a:lstStyle>
          <a:p>
            <a:r>
              <a:rPr lang="en-US" dirty="0"/>
              <a:t>Click to edit Master title style</a:t>
            </a:r>
          </a:p>
        </p:txBody>
      </p:sp>
      <p:sp>
        <p:nvSpPr>
          <p:cNvPr id="9" name="슬라이드 번호 개체 틀 5">
            <a:extLst>
              <a:ext uri="{FF2B5EF4-FFF2-40B4-BE49-F238E27FC236}">
                <a16:creationId xmlns:a16="http://schemas.microsoft.com/office/drawing/2014/main" id="{B775D987-4BB2-4315-9290-E5AA81557DF0}"/>
              </a:ext>
            </a:extLst>
          </p:cNvPr>
          <p:cNvSpPr>
            <a:spLocks noGrp="1"/>
          </p:cNvSpPr>
          <p:nvPr>
            <p:ph type="sldNum" sz="quarter" idx="12"/>
          </p:nvPr>
        </p:nvSpPr>
        <p:spPr>
          <a:xfrm>
            <a:off x="8531258" y="6482601"/>
            <a:ext cx="546754" cy="266991"/>
          </a:xfrm>
          <a:prstGeom prst="rect">
            <a:avLst/>
          </a:prstGeom>
        </p:spPr>
        <p:txBody>
          <a:bodyPr/>
          <a:lstStyle>
            <a:lvl1pPr>
              <a:defRPr sz="1100">
                <a:solidFill>
                  <a:schemeClr val="accent1"/>
                </a:solidFill>
              </a:defRPr>
            </a:lvl1pPr>
          </a:lstStyle>
          <a:p>
            <a:pPr algn="ctr"/>
            <a:fld id="{0C3A1854-6B63-4059-B360-A3C4972BF0FC}" type="slidenum">
              <a:rPr lang="ko-KR" altLang="en-US" smtClean="0"/>
              <a:pPr algn="ctr"/>
              <a:t>‹#›</a:t>
            </a:fld>
            <a:endParaRPr lang="ko-KR" altLang="en-US" dirty="0"/>
          </a:p>
        </p:txBody>
      </p:sp>
      <p:pic>
        <p:nvPicPr>
          <p:cNvPr id="2" name="Picture 1">
            <a:extLst>
              <a:ext uri="{FF2B5EF4-FFF2-40B4-BE49-F238E27FC236}">
                <a16:creationId xmlns:a16="http://schemas.microsoft.com/office/drawing/2014/main" id="{5561255F-0CFD-4D1E-ABF9-F5B52F72520E}"/>
              </a:ext>
            </a:extLst>
          </p:cNvPr>
          <p:cNvPicPr>
            <a:picLocks noChangeAspect="1"/>
          </p:cNvPicPr>
          <p:nvPr userDrawn="1"/>
        </p:nvPicPr>
        <p:blipFill>
          <a:blip r:embed="rId2"/>
          <a:stretch>
            <a:fillRect/>
          </a:stretch>
        </p:blipFill>
        <p:spPr>
          <a:xfrm>
            <a:off x="0" y="6136316"/>
            <a:ext cx="5099901" cy="721684"/>
          </a:xfrm>
          <a:prstGeom prst="rect">
            <a:avLst/>
          </a:prstGeom>
        </p:spPr>
      </p:pic>
      <p:pic>
        <p:nvPicPr>
          <p:cNvPr id="5" name="Picture 4">
            <a:extLst>
              <a:ext uri="{FF2B5EF4-FFF2-40B4-BE49-F238E27FC236}">
                <a16:creationId xmlns:a16="http://schemas.microsoft.com/office/drawing/2014/main" id="{691D7257-EF0A-45BD-A957-616017C67BFD}"/>
              </a:ext>
            </a:extLst>
          </p:cNvPr>
          <p:cNvPicPr>
            <a:picLocks noChangeAspect="1"/>
          </p:cNvPicPr>
          <p:nvPr userDrawn="1"/>
        </p:nvPicPr>
        <p:blipFill>
          <a:blip r:embed="rId3"/>
          <a:stretch>
            <a:fillRect/>
          </a:stretch>
        </p:blipFill>
        <p:spPr>
          <a:xfrm>
            <a:off x="5773329" y="6532359"/>
            <a:ext cx="2757929" cy="217234"/>
          </a:xfrm>
          <a:prstGeom prst="rect">
            <a:avLst/>
          </a:prstGeom>
        </p:spPr>
      </p:pic>
    </p:spTree>
    <p:extLst>
      <p:ext uri="{BB962C8B-B14F-4D97-AF65-F5344CB8AC3E}">
        <p14:creationId xmlns:p14="http://schemas.microsoft.com/office/powerpoint/2010/main" val="317790557"/>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8967801"/>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58047682"/>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34535770"/>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NaturEner 1 Column">
    <p:spTree>
      <p:nvGrpSpPr>
        <p:cNvPr id="1" name=""/>
        <p:cNvGrpSpPr/>
        <p:nvPr/>
      </p:nvGrpSpPr>
      <p:grpSpPr>
        <a:xfrm>
          <a:off x="0" y="0"/>
          <a:ext cx="0" cy="0"/>
          <a:chOff x="0" y="0"/>
          <a:chExt cx="0" cy="0"/>
        </a:xfrm>
      </p:grpSpPr>
      <p:sp>
        <p:nvSpPr>
          <p:cNvPr id="7" name="Rectangle 6"/>
          <p:cNvSpPr/>
          <p:nvPr userDrawn="1"/>
        </p:nvSpPr>
        <p:spPr>
          <a:xfrm>
            <a:off x="0" y="0"/>
            <a:ext cx="7263924"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p:cNvSpPr/>
          <p:nvPr userDrawn="1"/>
        </p:nvSpPr>
        <p:spPr>
          <a:xfrm>
            <a:off x="7254876" y="6439256"/>
            <a:ext cx="1889125" cy="4187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 name="Slide Number Placeholder 5"/>
          <p:cNvSpPr>
            <a:spLocks noGrp="1"/>
          </p:cNvSpPr>
          <p:nvPr>
            <p:ph type="sldNum" sz="quarter" idx="12"/>
          </p:nvPr>
        </p:nvSpPr>
        <p:spPr>
          <a:xfrm>
            <a:off x="8468890" y="6470618"/>
            <a:ext cx="525566" cy="365125"/>
          </a:xfrm>
        </p:spPr>
        <p:txBody>
          <a:bodyPr/>
          <a:lstStyle>
            <a:lvl1pPr>
              <a:defRPr b="1" i="0" baseline="0">
                <a:solidFill>
                  <a:schemeClr val="bg1"/>
                </a:solidFill>
                <a:latin typeface="Calibri" pitchFamily="34" charset="0"/>
              </a:defRPr>
            </a:lvl1pPr>
          </a:lstStyle>
          <a:p>
            <a:fld id="{544D8C8E-B901-46BC-B69F-216056E5919B}" type="slidenum">
              <a:rPr lang="en-US" smtClean="0"/>
              <a:pPr/>
              <a:t>‹#›</a:t>
            </a:fld>
            <a:endParaRPr lang="en-US" dirty="0"/>
          </a:p>
        </p:txBody>
      </p:sp>
      <p:sp>
        <p:nvSpPr>
          <p:cNvPr id="12" name="Title 1"/>
          <p:cNvSpPr>
            <a:spLocks noGrp="1"/>
          </p:cNvSpPr>
          <p:nvPr>
            <p:ph type="ctrTitle" hasCustomPrompt="1"/>
          </p:nvPr>
        </p:nvSpPr>
        <p:spPr>
          <a:xfrm>
            <a:off x="238117" y="566590"/>
            <a:ext cx="8649509" cy="488877"/>
          </a:xfrm>
          <a:noFill/>
        </p:spPr>
        <p:txBody>
          <a:bodyPr>
            <a:noAutofit/>
          </a:bodyPr>
          <a:lstStyle>
            <a:lvl1pPr algn="l">
              <a:defRPr sz="1800" b="1" baseline="0">
                <a:solidFill>
                  <a:srgbClr val="002060"/>
                </a:solidFill>
                <a:latin typeface="Calibri" pitchFamily="34" charset="0"/>
              </a:defRPr>
            </a:lvl1pPr>
          </a:lstStyle>
          <a:p>
            <a:r>
              <a:rPr lang="en-US" dirty="0"/>
              <a:t>Title</a:t>
            </a:r>
          </a:p>
        </p:txBody>
      </p:sp>
      <p:sp>
        <p:nvSpPr>
          <p:cNvPr id="13" name="Text Placeholder 12"/>
          <p:cNvSpPr>
            <a:spLocks noGrp="1"/>
          </p:cNvSpPr>
          <p:nvPr>
            <p:ph type="body" sz="quarter" idx="13"/>
          </p:nvPr>
        </p:nvSpPr>
        <p:spPr>
          <a:xfrm>
            <a:off x="247102" y="1136652"/>
            <a:ext cx="8640524" cy="5221421"/>
          </a:xfrm>
        </p:spPr>
        <p:txBody>
          <a:bodyPr/>
          <a:lstStyle>
            <a:lvl1pPr>
              <a:buFont typeface="Wingdings" pitchFamily="2" charset="2"/>
              <a:buChar char="§"/>
              <a:defRPr sz="1650" b="1" i="0" baseline="0">
                <a:solidFill>
                  <a:srgbClr val="898989"/>
                </a:solidFill>
                <a:latin typeface="Calibri" pitchFamily="34" charset="0"/>
              </a:defRPr>
            </a:lvl1pPr>
            <a:lvl2pPr>
              <a:buFont typeface="Wingdings" pitchFamily="2" charset="2"/>
              <a:buChar char="ú"/>
              <a:defRPr sz="1500" b="1" i="0" baseline="0">
                <a:solidFill>
                  <a:srgbClr val="898989"/>
                </a:solidFill>
                <a:latin typeface="Calibri" pitchFamily="34" charset="0"/>
              </a:defRPr>
            </a:lvl2pPr>
            <a:lvl3pPr>
              <a:buFont typeface="Wingdings 2" pitchFamily="18" charset="2"/>
              <a:buChar char=""/>
              <a:defRPr sz="1350" b="1" i="0" baseline="0">
                <a:solidFill>
                  <a:srgbClr val="898989"/>
                </a:solidFill>
                <a:latin typeface="Calibri" pitchFamily="34" charset="0"/>
              </a:defRPr>
            </a:lvl3pPr>
            <a:lvl4pPr>
              <a:buFont typeface="Courier New" pitchFamily="49" charset="0"/>
              <a:buChar char="o"/>
              <a:defRPr sz="1200" b="1" i="0" baseline="0">
                <a:solidFill>
                  <a:srgbClr val="898989"/>
                </a:solidFill>
                <a:latin typeface="Calibri" pitchFamily="34" charset="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259922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6" name="자유형 12">
            <a:extLst>
              <a:ext uri="{FF2B5EF4-FFF2-40B4-BE49-F238E27FC236}">
                <a16:creationId xmlns:a16="http://schemas.microsoft.com/office/drawing/2014/main" id="{E09B705A-D507-4F62-972A-A1394A025C15}"/>
              </a:ext>
            </a:extLst>
          </p:cNvPr>
          <p:cNvSpPr>
            <a:spLocks noEditPoints="1"/>
          </p:cNvSpPr>
          <p:nvPr userDrawn="1"/>
        </p:nvSpPr>
        <p:spPr bwMode="auto">
          <a:xfrm>
            <a:off x="0" y="386499"/>
            <a:ext cx="9144000" cy="6471501"/>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latinLnBrk="1"/>
            <a:endParaRPr lang="ko-KR">
              <a:solidFill>
                <a:schemeClr val="lt1"/>
              </a:solidFill>
              <a:latin typeface="맑은 고딕" panose="020B0503020000020004" pitchFamily="50" charset="-127"/>
              <a:ea typeface="맑은 고딕" panose="020B0503020000020004" pitchFamily="50" charset="-127"/>
            </a:endParaRPr>
          </a:p>
        </p:txBody>
      </p:sp>
      <p:sp>
        <p:nvSpPr>
          <p:cNvPr id="3" name="Title 2">
            <a:extLst>
              <a:ext uri="{FF2B5EF4-FFF2-40B4-BE49-F238E27FC236}">
                <a16:creationId xmlns:a16="http://schemas.microsoft.com/office/drawing/2014/main" id="{C016B144-F25F-4FB0-9D3A-80E11FE1E104}"/>
              </a:ext>
            </a:extLst>
          </p:cNvPr>
          <p:cNvSpPr>
            <a:spLocks noGrp="1"/>
          </p:cNvSpPr>
          <p:nvPr>
            <p:ph type="title"/>
          </p:nvPr>
        </p:nvSpPr>
        <p:spPr>
          <a:xfrm>
            <a:off x="628650" y="2570998"/>
            <a:ext cx="7886700" cy="1325563"/>
          </a:xfrm>
        </p:spPr>
        <p:txBody>
          <a:bodyPr>
            <a:normAutofit/>
          </a:bodyPr>
          <a:lstStyle>
            <a:lvl1pPr algn="ctr">
              <a:defRPr sz="4000">
                <a:latin typeface="Franklin Gothic Demi" panose="020B0703020102020204" pitchFamily="34" charset="0"/>
              </a:defRPr>
            </a:lvl1pPr>
          </a:lstStyle>
          <a:p>
            <a:r>
              <a:rPr lang="en-US" dirty="0"/>
              <a:t>Click to edit Master title style</a:t>
            </a:r>
          </a:p>
        </p:txBody>
      </p:sp>
      <p:pic>
        <p:nvPicPr>
          <p:cNvPr id="2" name="Picture 1">
            <a:extLst>
              <a:ext uri="{FF2B5EF4-FFF2-40B4-BE49-F238E27FC236}">
                <a16:creationId xmlns:a16="http://schemas.microsoft.com/office/drawing/2014/main" id="{C4B55B27-1C47-4BF0-B945-32C75CF572CF}"/>
              </a:ext>
            </a:extLst>
          </p:cNvPr>
          <p:cNvPicPr>
            <a:picLocks noChangeAspect="1"/>
          </p:cNvPicPr>
          <p:nvPr userDrawn="1"/>
        </p:nvPicPr>
        <p:blipFill>
          <a:blip r:embed="rId2"/>
          <a:stretch>
            <a:fillRect/>
          </a:stretch>
        </p:blipFill>
        <p:spPr>
          <a:xfrm>
            <a:off x="0" y="6183005"/>
            <a:ext cx="4769963" cy="674995"/>
          </a:xfrm>
          <a:prstGeom prst="rect">
            <a:avLst/>
          </a:prstGeom>
        </p:spPr>
      </p:pic>
      <p:pic>
        <p:nvPicPr>
          <p:cNvPr id="4" name="Picture 3">
            <a:extLst>
              <a:ext uri="{FF2B5EF4-FFF2-40B4-BE49-F238E27FC236}">
                <a16:creationId xmlns:a16="http://schemas.microsoft.com/office/drawing/2014/main" id="{18EA724E-444B-4754-AF6F-D9EABE45A99C}"/>
              </a:ext>
            </a:extLst>
          </p:cNvPr>
          <p:cNvPicPr>
            <a:picLocks noChangeAspect="1"/>
          </p:cNvPicPr>
          <p:nvPr userDrawn="1"/>
        </p:nvPicPr>
        <p:blipFill>
          <a:blip r:embed="rId3"/>
          <a:stretch>
            <a:fillRect/>
          </a:stretch>
        </p:blipFill>
        <p:spPr>
          <a:xfrm>
            <a:off x="6080289" y="6632598"/>
            <a:ext cx="2861624" cy="225402"/>
          </a:xfrm>
          <a:prstGeom prst="rect">
            <a:avLst/>
          </a:prstGeom>
        </p:spPr>
      </p:pic>
    </p:spTree>
    <p:extLst>
      <p:ext uri="{BB962C8B-B14F-4D97-AF65-F5344CB8AC3E}">
        <p14:creationId xmlns:p14="http://schemas.microsoft.com/office/powerpoint/2010/main" val="222736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
        <p:nvSpPr>
          <p:cNvPr id="13" name="자유형 12"/>
          <p:cNvSpPr>
            <a:spLocks noEditPoints="1"/>
          </p:cNvSpPr>
          <p:nvPr userDrawn="1"/>
        </p:nvSpPr>
        <p:spPr bwMode="auto">
          <a:xfrm>
            <a:off x="-2382" y="12700"/>
            <a:ext cx="9146382"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84406" tIns="42203" rIns="84406" bIns="42203" numCol="1" anchor="t" anchorCtr="0" compatLnSpc="1">
            <a:prstTxWarp prst="textNoShape">
              <a:avLst/>
            </a:prstTxWarp>
          </a:bodyPr>
          <a:lstStyle/>
          <a:p>
            <a:pPr lvl="0" latinLnBrk="1"/>
            <a:endParaRPr lang="ko-KR" altLang="en-US" sz="1108">
              <a:solidFill>
                <a:schemeClr val="lt1"/>
              </a:solidFill>
              <a:latin typeface="맑은 고딕" panose="020B0503020000020004" pitchFamily="50" charset="-127"/>
              <a:ea typeface="맑은 고딕" panose="020B0503020000020004" pitchFamily="50" charset="-127"/>
            </a:endParaRPr>
          </a:p>
        </p:txBody>
      </p:sp>
      <p:sp>
        <p:nvSpPr>
          <p:cNvPr id="11" name="TextBox 10"/>
          <p:cNvSpPr txBox="1"/>
          <p:nvPr userDrawn="1"/>
        </p:nvSpPr>
        <p:spPr>
          <a:xfrm>
            <a:off x="4505531" y="116633"/>
            <a:ext cx="4453418" cy="369332"/>
          </a:xfrm>
          <a:prstGeom prst="rect">
            <a:avLst/>
          </a:prstGeom>
          <a:noFill/>
        </p:spPr>
        <p:txBody>
          <a:bodyPr wrap="square" rtlCol="0">
            <a:spAutoFit/>
          </a:bodyPr>
          <a:lstStyle/>
          <a:p>
            <a:pPr algn="r"/>
            <a:r>
              <a:rPr lang="en-US" altLang="ko-KR" sz="1800" b="1" i="1" dirty="0">
                <a:latin typeface="Cambria" pitchFamily="18" charset="0"/>
              </a:rPr>
              <a:t>2016 Global Financial Leaders</a:t>
            </a:r>
            <a:r>
              <a:rPr lang="en-US" altLang="ko-KR" sz="1800" b="1" i="1" baseline="0" dirty="0">
                <a:latin typeface="Cambria" pitchFamily="18" charset="0"/>
              </a:rPr>
              <a:t> Program</a:t>
            </a:r>
          </a:p>
        </p:txBody>
      </p:sp>
      <p:sp>
        <p:nvSpPr>
          <p:cNvPr id="14" name="제목 1"/>
          <p:cNvSpPr>
            <a:spLocks noGrp="1"/>
          </p:cNvSpPr>
          <p:nvPr>
            <p:ph type="ctrTitle" hasCustomPrompt="1"/>
          </p:nvPr>
        </p:nvSpPr>
        <p:spPr>
          <a:xfrm>
            <a:off x="913448" y="1828801"/>
            <a:ext cx="7317105" cy="3048001"/>
          </a:xfrm>
        </p:spPr>
        <p:txBody>
          <a:bodyPr>
            <a:normAutofit/>
          </a:bodyPr>
          <a:lstStyle>
            <a:lvl1pPr latinLnBrk="1">
              <a:defRPr lang="ko-KR" sz="3692" b="0">
                <a:latin typeface="Franklin Gothic Demi" pitchFamily="34" charset="0"/>
                <a:ea typeface="맑은 고딕" panose="020B0503020000020004" pitchFamily="50" charset="-127"/>
                <a:cs typeface="Verdana" pitchFamily="34" charset="0"/>
              </a:defRPr>
            </a:lvl1pPr>
          </a:lstStyle>
          <a:p>
            <a:r>
              <a:rPr lang="en-US" altLang="ko-KR" dirty="0"/>
              <a:t>Title</a:t>
            </a:r>
            <a:endParaRPr lang="ko-KR" dirty="0"/>
          </a:p>
        </p:txBody>
      </p:sp>
    </p:spTree>
    <p:extLst>
      <p:ext uri="{BB962C8B-B14F-4D97-AF65-F5344CB8AC3E}">
        <p14:creationId xmlns:p14="http://schemas.microsoft.com/office/powerpoint/2010/main" val="1994839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제목 및 내용">
    <p:spTree>
      <p:nvGrpSpPr>
        <p:cNvPr id="1" name=""/>
        <p:cNvGrpSpPr/>
        <p:nvPr/>
      </p:nvGrpSpPr>
      <p:grpSpPr>
        <a:xfrm>
          <a:off x="0" y="0"/>
          <a:ext cx="0" cy="0"/>
          <a:chOff x="0" y="0"/>
          <a:chExt cx="0" cy="0"/>
        </a:xfrm>
      </p:grpSpPr>
      <p:sp>
        <p:nvSpPr>
          <p:cNvPr id="2" name="제목 1"/>
          <p:cNvSpPr>
            <a:spLocks noGrp="1"/>
          </p:cNvSpPr>
          <p:nvPr>
            <p:ph type="title" hasCustomPrompt="1"/>
          </p:nvPr>
        </p:nvSpPr>
        <p:spPr>
          <a:xfrm>
            <a:off x="428597" y="346076"/>
            <a:ext cx="8286808" cy="654032"/>
          </a:xfrm>
        </p:spPr>
        <p:txBody>
          <a:bodyPr>
            <a:normAutofit/>
          </a:bodyPr>
          <a:lstStyle>
            <a:lvl1pPr>
              <a:defRPr sz="2954" baseline="0">
                <a:latin typeface="Franklin Gothic Demi" pitchFamily="34" charset="0"/>
              </a:defRPr>
            </a:lvl1pPr>
          </a:lstStyle>
          <a:p>
            <a:r>
              <a:rPr lang="en-US" altLang="ko-KR" dirty="0"/>
              <a:t>Click to edit Master text styles</a:t>
            </a:r>
            <a:endParaRPr lang="ko-KR" altLang="en-US" dirty="0"/>
          </a:p>
        </p:txBody>
      </p:sp>
      <p:sp>
        <p:nvSpPr>
          <p:cNvPr id="3" name="내용 개체 틀 2"/>
          <p:cNvSpPr>
            <a:spLocks noGrp="1"/>
          </p:cNvSpPr>
          <p:nvPr>
            <p:ph idx="1" hasCustomPrompt="1"/>
          </p:nvPr>
        </p:nvSpPr>
        <p:spPr>
          <a:xfrm>
            <a:off x="428597" y="1357298"/>
            <a:ext cx="8286808" cy="4929222"/>
          </a:xfrm>
        </p:spPr>
        <p:txBody>
          <a:bodyPr/>
          <a:lstStyle>
            <a:lvl1pPr>
              <a:defRPr>
                <a:latin typeface="Times New Roman" pitchFamily="18" charset="0"/>
                <a:cs typeface="Times New Roman" pitchFamily="18" charset="0"/>
              </a:defRPr>
            </a:lvl1pPr>
            <a:lvl2pPr>
              <a:defRPr baseline="0">
                <a:latin typeface="Times New Roman" pitchFamily="18" charset="0"/>
                <a:ea typeface="Arial Unicode MS" pitchFamily="50" charset="-127"/>
                <a:cs typeface="Times New Roman" pitchFamily="18" charset="0"/>
              </a:defRPr>
            </a:lvl2pPr>
            <a:lvl3pPr>
              <a:defRPr baseline="0">
                <a:latin typeface="Times New Roman" pitchFamily="18" charset="0"/>
                <a:ea typeface="Arial Unicode MS" pitchFamily="50" charset="-127"/>
                <a:cs typeface="Times New Roman" pitchFamily="18" charset="0"/>
              </a:defRPr>
            </a:lvl3pPr>
            <a:lvl4pPr>
              <a:defRPr baseline="0">
                <a:latin typeface="Times New Roman" pitchFamily="18" charset="0"/>
                <a:ea typeface="Arial Unicode MS" pitchFamily="50" charset="-127"/>
                <a:cs typeface="Times New Roman" pitchFamily="18" charset="0"/>
              </a:defRPr>
            </a:lvl4pPr>
            <a:lvl5pPr>
              <a:defRPr baseline="0">
                <a:latin typeface="Times New Roman" pitchFamily="18" charset="0"/>
                <a:ea typeface="Arial Unicode MS" pitchFamily="50" charset="-127"/>
                <a:cs typeface="Times New Roman" pitchFamily="18" charset="0"/>
              </a:defRPr>
            </a:lvl5pPr>
          </a:lstStyle>
          <a:p>
            <a:pPr lvl="0"/>
            <a:r>
              <a:rPr lang="en-US" altLang="ko-KR" dirty="0"/>
              <a:t>Click to edit Master text styles</a:t>
            </a:r>
            <a:endParaRPr lang="ko-KR" altLang="en-US" dirty="0"/>
          </a:p>
          <a:p>
            <a:pPr lvl="1"/>
            <a:r>
              <a:rPr lang="en-US" altLang="ko-KR" dirty="0"/>
              <a:t>Second Level</a:t>
            </a:r>
            <a:endParaRPr lang="ko-KR" altLang="en-US" dirty="0"/>
          </a:p>
          <a:p>
            <a:pPr lvl="2"/>
            <a:r>
              <a:rPr lang="en-US" altLang="ko-KR" dirty="0"/>
              <a:t>Third Level</a:t>
            </a:r>
            <a:endParaRPr lang="ko-KR" altLang="en-US" dirty="0"/>
          </a:p>
          <a:p>
            <a:pPr lvl="3"/>
            <a:r>
              <a:rPr lang="en-US" altLang="ko-KR" dirty="0"/>
              <a:t>Fourth Level</a:t>
            </a:r>
            <a:endParaRPr lang="ko-KR" altLang="en-US" dirty="0"/>
          </a:p>
          <a:p>
            <a:pPr lvl="4"/>
            <a:r>
              <a:rPr lang="en-US" altLang="ko-KR" dirty="0"/>
              <a:t>Fifth Level</a:t>
            </a:r>
            <a:endParaRPr lang="ko-KR" altLang="en-US" dirty="0"/>
          </a:p>
        </p:txBody>
      </p:sp>
      <p:sp>
        <p:nvSpPr>
          <p:cNvPr id="11266" name="Rectangle 2"/>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11268" name="Rectangle 4"/>
          <p:cNvSpPr>
            <a:spLocks noChangeArrowheads="1"/>
          </p:cNvSpPr>
          <p:nvPr userDrawn="1"/>
        </p:nvSpPr>
        <p:spPr bwMode="auto">
          <a:xfrm>
            <a:off x="0" y="53252"/>
            <a:ext cx="170521" cy="262829"/>
          </a:xfrm>
          <a:prstGeom prst="rect">
            <a:avLst/>
          </a:prstGeom>
          <a:noFill/>
          <a:ln w="9525">
            <a:noFill/>
            <a:miter lim="800000"/>
            <a:headEnd/>
            <a:tailEnd/>
          </a:ln>
          <a:effectLst/>
        </p:spPr>
        <p:txBody>
          <a:bodyPr vert="horz" wrap="none" lIns="84406" tIns="42203" rIns="84406" bIns="42203" numCol="1" anchor="ctr" anchorCtr="0" compatLnSpc="1">
            <a:prstTxWarp prst="textNoShape">
              <a:avLst/>
            </a:prstTxWarp>
            <a:spAutoFit/>
          </a:bodyPr>
          <a:lstStyle/>
          <a:p>
            <a:endParaRPr lang="ko-KR" altLang="en-US" sz="1108"/>
          </a:p>
        </p:txBody>
      </p:sp>
      <p:sp>
        <p:nvSpPr>
          <p:cNvPr id="43" name="직사각형 42"/>
          <p:cNvSpPr/>
          <p:nvPr userDrawn="1"/>
        </p:nvSpPr>
        <p:spPr>
          <a:xfrm>
            <a:off x="7235" y="6294684"/>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7" name="Date Placeholder 6"/>
          <p:cNvSpPr>
            <a:spLocks noGrp="1"/>
          </p:cNvSpPr>
          <p:nvPr>
            <p:ph type="dt" sz="half" idx="10"/>
          </p:nvPr>
        </p:nvSpPr>
        <p:spPr/>
        <p:txBody>
          <a:bodyPr/>
          <a:lstStyle/>
          <a:p>
            <a:endParaRPr lang="ko-KR" altLang="en-US"/>
          </a:p>
        </p:txBody>
      </p:sp>
      <p:sp>
        <p:nvSpPr>
          <p:cNvPr id="13" name="슬라이드 번호 개체 틀 5"/>
          <p:cNvSpPr>
            <a:spLocks noGrp="1"/>
          </p:cNvSpPr>
          <p:nvPr>
            <p:ph type="sldNum" sz="quarter" idx="12"/>
          </p:nvPr>
        </p:nvSpPr>
        <p:spPr>
          <a:xfrm>
            <a:off x="7864102" y="6591405"/>
            <a:ext cx="851303"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Tree>
    <p:extLst>
      <p:ext uri="{BB962C8B-B14F-4D97-AF65-F5344CB8AC3E}">
        <p14:creationId xmlns:p14="http://schemas.microsoft.com/office/powerpoint/2010/main" val="2239621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751762" cy="777875"/>
          </a:xfrm>
        </p:spPr>
        <p:txBody>
          <a:bodyPr/>
          <a:lstStyle>
            <a:lvl1pPr>
              <a:defRPr lang="en-US" sz="2954" kern="1200" baseline="0" dirty="0" smtClean="0">
                <a:solidFill>
                  <a:schemeClr val="tx1"/>
                </a:solidFill>
                <a:latin typeface="Franklin Gothic Demi" pitchFamily="34" charset="0"/>
                <a:ea typeface="+mj-ea"/>
                <a:cs typeface="Times New Roman" pitchFamily="18" charset="0"/>
              </a:defRPr>
            </a:lvl1pPr>
          </a:lstStyle>
          <a:p>
            <a:r>
              <a:rPr lang="en-US" dirty="0"/>
              <a:t>Click to edit Master title style</a:t>
            </a:r>
          </a:p>
        </p:txBody>
      </p:sp>
      <p:sp>
        <p:nvSpPr>
          <p:cNvPr id="3" name="Text Placeholder 2"/>
          <p:cNvSpPr>
            <a:spLocks noGrp="1"/>
          </p:cNvSpPr>
          <p:nvPr>
            <p:ph type="body" idx="1"/>
          </p:nvPr>
        </p:nvSpPr>
        <p:spPr>
          <a:xfrm>
            <a:off x="630237" y="1202582"/>
            <a:ext cx="3868738" cy="441159"/>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1000" y="1774763"/>
            <a:ext cx="4117975" cy="434346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202582"/>
            <a:ext cx="3752850" cy="431058"/>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1774763"/>
            <a:ext cx="4210050" cy="429433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직사각형 42"/>
          <p:cNvSpPr/>
          <p:nvPr userDrawn="1"/>
        </p:nvSpPr>
        <p:spPr>
          <a:xfrm>
            <a:off x="0" y="6249245"/>
            <a:ext cx="9144000" cy="71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108"/>
          </a:p>
        </p:txBody>
      </p:sp>
      <p:sp>
        <p:nvSpPr>
          <p:cNvPr id="15" name="슬라이드 번호 개체 틀 5"/>
          <p:cNvSpPr>
            <a:spLocks noGrp="1"/>
          </p:cNvSpPr>
          <p:nvPr>
            <p:ph type="sldNum" sz="quarter" idx="12"/>
          </p:nvPr>
        </p:nvSpPr>
        <p:spPr>
          <a:xfrm>
            <a:off x="8053382" y="6513781"/>
            <a:ext cx="785818" cy="214314"/>
          </a:xfrm>
        </p:spPr>
        <p:txBody>
          <a:bodyPr/>
          <a:lstStyle>
            <a:lvl1pPr>
              <a:defRPr>
                <a:solidFill>
                  <a:schemeClr val="accent1"/>
                </a:solidFill>
              </a:defRPr>
            </a:lvl1pPr>
          </a:lstStyle>
          <a:p>
            <a:pPr algn="ctr"/>
            <a:fld id="{0C3A1854-6B63-4059-B360-A3C4972BF0FC}" type="slidenum">
              <a:rPr lang="ko-KR" altLang="en-US" smtClean="0"/>
              <a:pPr algn="ctr"/>
              <a:t>‹#›</a:t>
            </a:fld>
            <a:endParaRPr lang="ko-KR" altLang="en-US" dirty="0"/>
          </a:p>
        </p:txBody>
      </p:sp>
    </p:spTree>
    <p:extLst>
      <p:ext uri="{BB962C8B-B14F-4D97-AF65-F5344CB8AC3E}">
        <p14:creationId xmlns:p14="http://schemas.microsoft.com/office/powerpoint/2010/main" val="3146851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2500" y="1524000"/>
            <a:ext cx="38481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354854"/>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10356211"/>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589156"/>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0523231"/>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2971403"/>
      </p:ext>
    </p:extLst>
  </p:cSld>
  <p:clrMap bg1="lt1" tx1="dk1" bg2="lt2" tx2="dk2" accent1="accent1" accent2="accent2" accent3="accent3" accent4="accent4" accent5="accent5" accent6="accent6" hlink="hlink" folHlink="folHlink"/>
  <p:sldLayoutIdLst>
    <p:sldLayoutId id="2147483662" r:id="rId1"/>
    <p:sldLayoutId id="2147483672" r:id="rId2"/>
    <p:sldLayoutId id="2147483673" r:id="rId3"/>
    <p:sldLayoutId id="2147483674" r:id="rId4"/>
    <p:sldLayoutId id="2147483675" r:id="rId5"/>
    <p:sldLayoutId id="2147483676" r:id="rId6"/>
    <p:sldLayoutId id="2147483681" r:id="rId7"/>
    <p:sldLayoutId id="2147483683" r:id="rId8"/>
    <p:sldLayoutId id="2147483684" r:id="rId9"/>
    <p:sldLayoutId id="2147483685" r:id="rId10"/>
    <p:sldLayoutId id="2147483686" r:id="rId11"/>
    <p:sldLayoutId id="2147483687" r:id="rId12"/>
    <p:sldLayoutId id="214748368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AEA3B4A-E4C0-44F8-A0B2-3543BAC7FCB3}"/>
              </a:ext>
            </a:extLst>
          </p:cNvPr>
          <p:cNvSpPr>
            <a:spLocks noGrp="1"/>
          </p:cNvSpPr>
          <p:nvPr>
            <p:ph type="title"/>
          </p:nvPr>
        </p:nvSpPr>
        <p:spPr>
          <a:xfrm>
            <a:off x="1143000" y="2776538"/>
            <a:ext cx="6858000" cy="1381188"/>
          </a:xfrm>
        </p:spPr>
        <p:txBody>
          <a:bodyPr vert="horz" lIns="91440" tIns="45720" rIns="91440" bIns="45720" rtlCol="0" anchor="ctr">
            <a:normAutofit fontScale="90000"/>
          </a:bodyPr>
          <a:lstStyle/>
          <a:p>
            <a:r>
              <a:rPr lang="en-US" sz="3500" dirty="0">
                <a:solidFill>
                  <a:schemeClr val="bg2"/>
                </a:solidFill>
                <a:latin typeface="+mj-lt"/>
              </a:rPr>
              <a:t>Incorporating Actual Values in Construction Period of </a:t>
            </a:r>
            <a:r>
              <a:rPr lang="en-US" sz="3500" kern="1200" dirty="0">
                <a:solidFill>
                  <a:schemeClr val="bg2"/>
                </a:solidFill>
                <a:latin typeface="+mj-lt"/>
                <a:ea typeface="+mj-ea"/>
                <a:cs typeface="+mj-cs"/>
              </a:rPr>
              <a:t>Project Finance</a:t>
            </a:r>
          </a:p>
        </p:txBody>
      </p:sp>
    </p:spTree>
    <p:extLst>
      <p:ext uri="{BB962C8B-B14F-4D97-AF65-F5344CB8AC3E}">
        <p14:creationId xmlns:p14="http://schemas.microsoft.com/office/powerpoint/2010/main" val="50400289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14" name="Group 13"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15"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16" name="Oval 15">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7"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9" name="Rectangle 18"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Part 2: </a:t>
            </a:r>
            <a:r>
              <a:rPr lang="en-US" sz="3500" dirty="0">
                <a:solidFill>
                  <a:schemeClr val="bg2"/>
                </a:solidFill>
                <a:latin typeface="+mj-lt"/>
              </a:rPr>
              <a:t>Using UDF Template for Solving Circular References</a:t>
            </a:r>
            <a:endParaRPr lang="en-US" sz="3500" kern="1200" dirty="0">
              <a:solidFill>
                <a:schemeClr val="bg2"/>
              </a:solidFill>
              <a:latin typeface="+mj-lt"/>
              <a:ea typeface="+mj-ea"/>
              <a:cs typeface="+mj-cs"/>
            </a:endParaRPr>
          </a:p>
        </p:txBody>
      </p:sp>
    </p:spTree>
    <p:extLst>
      <p:ext uri="{BB962C8B-B14F-4D97-AF65-F5344CB8AC3E}">
        <p14:creationId xmlns:p14="http://schemas.microsoft.com/office/powerpoint/2010/main" val="4248296695"/>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C02DE83-D9C9-418D-AADE-D8724EAFCDE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0108" y="0"/>
            <a:ext cx="349304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722C7E4-9B6F-42C7-973D-BCD39710DC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0108" cy="685800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67D3D616-BA81-4FE7-B109-72B9F45D580B}"/>
              </a:ext>
            </a:extLst>
          </p:cNvPr>
          <p:cNvSpPr>
            <a:spLocks noGrp="1"/>
          </p:cNvSpPr>
          <p:nvPr>
            <p:ph idx="1"/>
          </p:nvPr>
        </p:nvSpPr>
        <p:spPr>
          <a:xfrm>
            <a:off x="4927654" y="1111753"/>
            <a:ext cx="3793047" cy="4628275"/>
          </a:xfrm>
        </p:spPr>
        <p:txBody>
          <a:bodyPr vert="horz" lIns="91440" tIns="45720" rIns="91440" bIns="45720" rtlCol="0" anchor="ctr">
            <a:normAutofit/>
          </a:bodyPr>
          <a:lstStyle/>
          <a:p>
            <a:r>
              <a:rPr lang="en-US" sz="2800" dirty="0">
                <a:solidFill>
                  <a:schemeClr val="tx1">
                    <a:lumMod val="85000"/>
                    <a:lumOff val="15000"/>
                  </a:schemeClr>
                </a:solidFill>
                <a:latin typeface="+mn-lt"/>
                <a:cs typeface="+mn-cs"/>
              </a:rPr>
              <a:t>The exercise applies three user-defined functions:</a:t>
            </a:r>
          </a:p>
          <a:p>
            <a:pPr lvl="1"/>
            <a:r>
              <a:rPr lang="en-US" dirty="0">
                <a:solidFill>
                  <a:schemeClr val="tx1">
                    <a:lumMod val="85000"/>
                    <a:lumOff val="15000"/>
                  </a:schemeClr>
                </a:solidFill>
                <a:latin typeface="+mn-lt"/>
                <a:cs typeface="+mn-cs"/>
              </a:rPr>
              <a:t>End of quarter function</a:t>
            </a:r>
          </a:p>
          <a:p>
            <a:pPr lvl="1"/>
            <a:r>
              <a:rPr lang="en-US" dirty="0">
                <a:solidFill>
                  <a:schemeClr val="tx1">
                    <a:lumMod val="85000"/>
                    <a:lumOff val="15000"/>
                  </a:schemeClr>
                </a:solidFill>
                <a:latin typeface="+mn-lt"/>
                <a:cs typeface="+mn-cs"/>
              </a:rPr>
              <a:t>Lookup-interpolate</a:t>
            </a:r>
          </a:p>
          <a:p>
            <a:pPr lvl="1"/>
            <a:r>
              <a:rPr lang="en-US" dirty="0">
                <a:solidFill>
                  <a:schemeClr val="tx1">
                    <a:lumMod val="85000"/>
                    <a:lumOff val="15000"/>
                  </a:schemeClr>
                </a:solidFill>
                <a:latin typeface="+mn-lt"/>
                <a:cs typeface="+mn-cs"/>
              </a:rPr>
              <a:t>Circular Template</a:t>
            </a:r>
          </a:p>
        </p:txBody>
      </p:sp>
      <p:sp>
        <p:nvSpPr>
          <p:cNvPr id="3" name="Title 2">
            <a:extLst>
              <a:ext uri="{FF2B5EF4-FFF2-40B4-BE49-F238E27FC236}">
                <a16:creationId xmlns:a16="http://schemas.microsoft.com/office/drawing/2014/main" id="{D8AAF5C3-B4DE-4831-920C-9A5440CA4FA8}"/>
              </a:ext>
            </a:extLst>
          </p:cNvPr>
          <p:cNvSpPr>
            <a:spLocks noGrp="1"/>
          </p:cNvSpPr>
          <p:nvPr>
            <p:ph type="title"/>
          </p:nvPr>
        </p:nvSpPr>
        <p:spPr>
          <a:xfrm>
            <a:off x="1425872" y="3050435"/>
            <a:ext cx="2790265" cy="757130"/>
          </a:xfrm>
          <a:ln w="25400" cap="sq">
            <a:solidFill>
              <a:srgbClr val="FFFFFF"/>
            </a:solidFill>
            <a:miter lim="800000"/>
          </a:ln>
        </p:spPr>
        <p:txBody>
          <a:bodyPr vert="horz" lIns="91440" tIns="45720" rIns="91440" bIns="45720" rtlCol="0" anchor="ctr">
            <a:normAutofit/>
          </a:bodyPr>
          <a:lstStyle/>
          <a:p>
            <a:r>
              <a:rPr lang="en-US" sz="2400" kern="1200">
                <a:solidFill>
                  <a:srgbClr val="FFFFFF"/>
                </a:solidFill>
                <a:latin typeface="+mj-lt"/>
                <a:ea typeface="+mj-ea"/>
                <a:cs typeface="+mj-cs"/>
              </a:rPr>
              <a:t>User-Defined Functions Applied</a:t>
            </a:r>
          </a:p>
        </p:txBody>
      </p:sp>
      <p:sp>
        <p:nvSpPr>
          <p:cNvPr id="4" name="Slide Number Placeholder 3">
            <a:extLst>
              <a:ext uri="{FF2B5EF4-FFF2-40B4-BE49-F238E27FC236}">
                <a16:creationId xmlns:a16="http://schemas.microsoft.com/office/drawing/2014/main" id="{8455B101-A073-4752-B7B9-AC8FA53DA320}"/>
              </a:ext>
            </a:extLst>
          </p:cNvPr>
          <p:cNvSpPr>
            <a:spLocks noGrp="1"/>
          </p:cNvSpPr>
          <p:nvPr>
            <p:ph type="sldNum" sz="quarter" idx="12"/>
          </p:nvPr>
        </p:nvSpPr>
        <p:spPr>
          <a:xfrm>
            <a:off x="8042115" y="6296279"/>
            <a:ext cx="473235" cy="365125"/>
          </a:xfrm>
        </p:spPr>
        <p:txBody>
          <a:bodyPr vert="horz" lIns="91440" tIns="45720" rIns="91440" bIns="45720" rtlCol="0" anchor="ctr">
            <a:normAutofit/>
          </a:bodyPr>
          <a:lstStyle/>
          <a:p>
            <a:pPr defTabSz="914400">
              <a:spcAft>
                <a:spcPts val="600"/>
              </a:spcAft>
            </a:pPr>
            <a:fld id="{0C3A1854-6B63-4059-B360-A3C4972BF0FC}" type="slidenum">
              <a:rPr lang="en-US" altLang="ko-KR" sz="900">
                <a:solidFill>
                  <a:schemeClr val="tx1">
                    <a:lumMod val="65000"/>
                    <a:lumOff val="35000"/>
                  </a:schemeClr>
                </a:solidFill>
              </a:rPr>
              <a:pPr defTabSz="914400">
                <a:spcAft>
                  <a:spcPts val="600"/>
                </a:spcAft>
              </a:pPr>
              <a:t>11</a:t>
            </a:fld>
            <a:endParaRPr lang="en-US" altLang="ko-KR" sz="900">
              <a:solidFill>
                <a:schemeClr val="tx1">
                  <a:lumMod val="65000"/>
                  <a:lumOff val="35000"/>
                </a:schemeClr>
              </a:solidFill>
            </a:endParaRPr>
          </a:p>
        </p:txBody>
      </p:sp>
    </p:spTree>
    <p:extLst>
      <p:ext uri="{BB962C8B-B14F-4D97-AF65-F5344CB8AC3E}">
        <p14:creationId xmlns:p14="http://schemas.microsoft.com/office/powerpoint/2010/main" val="2517597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F094FCC-BDEB-4FB9-AE6D-70F3B8FB0F1A}"/>
              </a:ext>
            </a:extLst>
          </p:cNvPr>
          <p:cNvSpPr>
            <a:spLocks noGrp="1"/>
          </p:cNvSpPr>
          <p:nvPr>
            <p:ph idx="1"/>
          </p:nvPr>
        </p:nvSpPr>
        <p:spPr/>
        <p:txBody>
          <a:bodyPr/>
          <a:lstStyle/>
          <a:p>
            <a:r>
              <a:rPr lang="en-US" dirty="0"/>
              <a:t>If want to aggregate monthly data into quarterly data</a:t>
            </a:r>
          </a:p>
          <a:p>
            <a:r>
              <a:rPr lang="en-US" dirty="0"/>
              <a:t>Read in date and test month to determine how many months to the end of the quarter.</a:t>
            </a:r>
          </a:p>
          <a:p>
            <a:endParaRPr lang="en-US" dirty="0"/>
          </a:p>
        </p:txBody>
      </p:sp>
      <p:sp>
        <p:nvSpPr>
          <p:cNvPr id="3" name="Title 2">
            <a:extLst>
              <a:ext uri="{FF2B5EF4-FFF2-40B4-BE49-F238E27FC236}">
                <a16:creationId xmlns:a16="http://schemas.microsoft.com/office/drawing/2014/main" id="{F488B13B-8466-49F8-9550-7E1D636D4A5D}"/>
              </a:ext>
            </a:extLst>
          </p:cNvPr>
          <p:cNvSpPr>
            <a:spLocks noGrp="1"/>
          </p:cNvSpPr>
          <p:nvPr>
            <p:ph type="title"/>
          </p:nvPr>
        </p:nvSpPr>
        <p:spPr/>
        <p:txBody>
          <a:bodyPr/>
          <a:lstStyle/>
          <a:p>
            <a:r>
              <a:rPr lang="en-US" dirty="0"/>
              <a:t>End of Quarter Function</a:t>
            </a:r>
          </a:p>
        </p:txBody>
      </p:sp>
      <p:pic>
        <p:nvPicPr>
          <p:cNvPr id="6" name="Picture 5">
            <a:extLst>
              <a:ext uri="{FF2B5EF4-FFF2-40B4-BE49-F238E27FC236}">
                <a16:creationId xmlns:a16="http://schemas.microsoft.com/office/drawing/2014/main" id="{1D793420-C82B-4FFE-BEBC-2E3C0DEC745A}"/>
              </a:ext>
            </a:extLst>
          </p:cNvPr>
          <p:cNvPicPr>
            <a:picLocks noChangeAspect="1"/>
          </p:cNvPicPr>
          <p:nvPr/>
        </p:nvPicPr>
        <p:blipFill>
          <a:blip r:embed="rId2"/>
          <a:stretch>
            <a:fillRect/>
          </a:stretch>
        </p:blipFill>
        <p:spPr>
          <a:xfrm>
            <a:off x="377070" y="3315398"/>
            <a:ext cx="8558323" cy="2576353"/>
          </a:xfrm>
          <a:prstGeom prst="rect">
            <a:avLst/>
          </a:prstGeom>
        </p:spPr>
      </p:pic>
    </p:spTree>
    <p:extLst>
      <p:ext uri="{BB962C8B-B14F-4D97-AF65-F5344CB8AC3E}">
        <p14:creationId xmlns:p14="http://schemas.microsoft.com/office/powerpoint/2010/main" val="330585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D266DF-F1AC-4314-9B0E-0D8C7EEDABAC}"/>
              </a:ext>
            </a:extLst>
          </p:cNvPr>
          <p:cNvSpPr>
            <a:spLocks noGrp="1"/>
          </p:cNvSpPr>
          <p:nvPr>
            <p:ph idx="1"/>
          </p:nvPr>
        </p:nvSpPr>
        <p:spPr/>
        <p:txBody>
          <a:bodyPr/>
          <a:lstStyle/>
          <a:p>
            <a:r>
              <a:rPr lang="en-US" dirty="0"/>
              <a:t>Use to interpolate quarters of actual data into months.</a:t>
            </a:r>
          </a:p>
          <a:p>
            <a:endParaRPr lang="en-US" dirty="0"/>
          </a:p>
        </p:txBody>
      </p:sp>
      <p:sp>
        <p:nvSpPr>
          <p:cNvPr id="3" name="Title 2">
            <a:extLst>
              <a:ext uri="{FF2B5EF4-FFF2-40B4-BE49-F238E27FC236}">
                <a16:creationId xmlns:a16="http://schemas.microsoft.com/office/drawing/2014/main" id="{B0B50908-E432-4CCE-B7DA-F674BCF4E35A}"/>
              </a:ext>
            </a:extLst>
          </p:cNvPr>
          <p:cNvSpPr>
            <a:spLocks noGrp="1"/>
          </p:cNvSpPr>
          <p:nvPr>
            <p:ph type="title"/>
          </p:nvPr>
        </p:nvSpPr>
        <p:spPr>
          <a:xfrm>
            <a:off x="732344" y="160678"/>
            <a:ext cx="7666938" cy="690676"/>
          </a:xfrm>
        </p:spPr>
        <p:txBody>
          <a:bodyPr/>
          <a:lstStyle/>
          <a:p>
            <a:r>
              <a:rPr lang="en-US" dirty="0"/>
              <a:t>Interpolate with Look-up</a:t>
            </a:r>
          </a:p>
        </p:txBody>
      </p:sp>
      <p:sp>
        <p:nvSpPr>
          <p:cNvPr id="4" name="Slide Number Placeholder 3">
            <a:extLst>
              <a:ext uri="{FF2B5EF4-FFF2-40B4-BE49-F238E27FC236}">
                <a16:creationId xmlns:a16="http://schemas.microsoft.com/office/drawing/2014/main" id="{1879A888-63EC-4A7D-8B6F-A2693DB3E295}"/>
              </a:ext>
            </a:extLst>
          </p:cNvPr>
          <p:cNvSpPr>
            <a:spLocks noGrp="1"/>
          </p:cNvSpPr>
          <p:nvPr>
            <p:ph type="sldNum" sz="quarter" idx="12"/>
          </p:nvPr>
        </p:nvSpPr>
        <p:spPr/>
        <p:txBody>
          <a:bodyPr/>
          <a:lstStyle/>
          <a:p>
            <a:pPr algn="ctr"/>
            <a:fld id="{0C3A1854-6B63-4059-B360-A3C4972BF0FC}" type="slidenum">
              <a:rPr lang="ko-KR" altLang="en-US" smtClean="0"/>
              <a:pPr algn="ctr"/>
              <a:t>13</a:t>
            </a:fld>
            <a:endParaRPr lang="ko-KR" altLang="en-US" dirty="0"/>
          </a:p>
        </p:txBody>
      </p:sp>
      <p:pic>
        <p:nvPicPr>
          <p:cNvPr id="5" name="Picture 4">
            <a:extLst>
              <a:ext uri="{FF2B5EF4-FFF2-40B4-BE49-F238E27FC236}">
                <a16:creationId xmlns:a16="http://schemas.microsoft.com/office/drawing/2014/main" id="{822CAEEB-AE2B-4FA0-ACE3-DFA2ECE8FD31}"/>
              </a:ext>
            </a:extLst>
          </p:cNvPr>
          <p:cNvPicPr>
            <a:picLocks noChangeAspect="1"/>
          </p:cNvPicPr>
          <p:nvPr/>
        </p:nvPicPr>
        <p:blipFill>
          <a:blip r:embed="rId2"/>
          <a:stretch>
            <a:fillRect/>
          </a:stretch>
        </p:blipFill>
        <p:spPr>
          <a:xfrm>
            <a:off x="392979" y="2120042"/>
            <a:ext cx="8411656" cy="4629550"/>
          </a:xfrm>
          <a:prstGeom prst="rect">
            <a:avLst/>
          </a:prstGeom>
        </p:spPr>
      </p:pic>
    </p:spTree>
    <p:extLst>
      <p:ext uri="{BB962C8B-B14F-4D97-AF65-F5344CB8AC3E}">
        <p14:creationId xmlns:p14="http://schemas.microsoft.com/office/powerpoint/2010/main" val="3929916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7" name="Group 6"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8"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9" name="Oval 8">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0"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2" name="Rectangle 11"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D83FCCD-CD5B-42CE-ABCA-8BFB96D1E773}"/>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dirty="0">
                <a:solidFill>
                  <a:schemeClr val="bg2"/>
                </a:solidFill>
                <a:latin typeface="+mj-lt"/>
                <a:ea typeface="+mj-ea"/>
                <a:cs typeface="+mj-cs"/>
              </a:rPr>
              <a:t>Part 3: Updating Models for Actuals</a:t>
            </a:r>
          </a:p>
        </p:txBody>
      </p:sp>
    </p:spTree>
    <p:extLst>
      <p:ext uri="{BB962C8B-B14F-4D97-AF65-F5344CB8AC3E}">
        <p14:creationId xmlns:p14="http://schemas.microsoft.com/office/powerpoint/2010/main" val="3337538851"/>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1"/>
          <p:cNvGraphicFramePr>
            <a:graphicFrameLocks noGrp="1"/>
          </p:cNvGraphicFramePr>
          <p:nvPr>
            <p:ph idx="1"/>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5B578A70-E048-4F53-B690-07DCA52E1BD7}"/>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Overview of Model</a:t>
            </a:r>
          </a:p>
        </p:txBody>
      </p:sp>
      <p:sp>
        <p:nvSpPr>
          <p:cNvPr id="4" name="Slide Number Placeholder 3">
            <a:extLst>
              <a:ext uri="{FF2B5EF4-FFF2-40B4-BE49-F238E27FC236}">
                <a16:creationId xmlns:a16="http://schemas.microsoft.com/office/drawing/2014/main" id="{9402FFDC-8860-4192-AC74-12C3AC4D9B26}"/>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15</a:t>
            </a:fld>
            <a:endParaRPr lang="en-US" altLang="ko-KR" sz="1200">
              <a:solidFill>
                <a:schemeClr val="tx1">
                  <a:alpha val="80000"/>
                </a:schemeClr>
              </a:solidFill>
            </a:endParaRPr>
          </a:p>
        </p:txBody>
      </p:sp>
    </p:spTree>
    <p:extLst>
      <p:ext uri="{BB962C8B-B14F-4D97-AF65-F5344CB8AC3E}">
        <p14:creationId xmlns:p14="http://schemas.microsoft.com/office/powerpoint/2010/main" val="3182767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7" name="Content Placeholder 1"/>
          <p:cNvGraphicFramePr>
            <a:graphicFrameLocks noGrp="1"/>
          </p:cNvGraphicFramePr>
          <p:nvPr>
            <p:ph idx="1"/>
            <p:extLst>
              <p:ext uri="{D42A27DB-BD31-4B8C-83A1-F6EECF244321}">
                <p14:modId xmlns:p14="http://schemas.microsoft.com/office/powerpoint/2010/main" val="1410648974"/>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2339C0C1-94C7-4B0C-8CF3-769D98B9666E}"/>
              </a:ext>
            </a:extLst>
          </p:cNvPr>
          <p:cNvSpPr>
            <a:spLocks noGrp="1"/>
          </p:cNvSpPr>
          <p:nvPr>
            <p:ph type="title"/>
          </p:nvPr>
        </p:nvSpPr>
        <p:spPr>
          <a:xfrm>
            <a:off x="628650" y="365125"/>
            <a:ext cx="7886700"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Adjustments to Model for Actuals</a:t>
            </a:r>
          </a:p>
        </p:txBody>
      </p:sp>
      <p:sp>
        <p:nvSpPr>
          <p:cNvPr id="4" name="Slide Number Placeholder 3">
            <a:extLst>
              <a:ext uri="{FF2B5EF4-FFF2-40B4-BE49-F238E27FC236}">
                <a16:creationId xmlns:a16="http://schemas.microsoft.com/office/drawing/2014/main" id="{F7F25402-7E92-4401-9FBE-83EFA5318466}"/>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smtClean="0">
                <a:solidFill>
                  <a:schemeClr val="tx1">
                    <a:tint val="75000"/>
                  </a:schemeClr>
                </a:solidFill>
              </a:rPr>
              <a:pPr algn="r" defTabSz="914400">
                <a:spcAft>
                  <a:spcPts val="600"/>
                </a:spcAft>
              </a:pPr>
              <a:t>16</a:t>
            </a:fld>
            <a:endParaRPr lang="en-US" altLang="ko-KR" sz="1200">
              <a:solidFill>
                <a:schemeClr val="tx1">
                  <a:tint val="75000"/>
                </a:schemeClr>
              </a:solidFill>
            </a:endParaRPr>
          </a:p>
        </p:txBody>
      </p:sp>
    </p:spTree>
    <p:extLst>
      <p:ext uri="{BB962C8B-B14F-4D97-AF65-F5344CB8AC3E}">
        <p14:creationId xmlns:p14="http://schemas.microsoft.com/office/powerpoint/2010/main" val="775353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2765726349"/>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66A07F7E-65CF-40C8-9872-74D417768C3F}"/>
              </a:ext>
            </a:extLst>
          </p:cNvPr>
          <p:cNvSpPr>
            <a:spLocks noGrp="1"/>
          </p:cNvSpPr>
          <p:nvPr>
            <p:ph type="title"/>
          </p:nvPr>
        </p:nvSpPr>
        <p:spPr>
          <a:xfrm>
            <a:off x="263951" y="712269"/>
            <a:ext cx="2971755" cy="5502264"/>
          </a:xfrm>
        </p:spPr>
        <p:txBody>
          <a:bodyPr vert="horz" lIns="91440" tIns="45720" rIns="91440" bIns="45720" rtlCol="0" anchor="ctr">
            <a:normAutofit/>
          </a:bodyPr>
          <a:lstStyle/>
          <a:p>
            <a:pPr algn="l"/>
            <a:r>
              <a:rPr lang="en-US" sz="4400" kern="1200" dirty="0">
                <a:solidFill>
                  <a:srgbClr val="FFFFFF"/>
                </a:solidFill>
                <a:latin typeface="+mj-lt"/>
                <a:ea typeface="+mj-ea"/>
                <a:cs typeface="+mj-cs"/>
              </a:rPr>
              <a:t>Math of Reconciling Historic Assets and Debt</a:t>
            </a:r>
          </a:p>
        </p:txBody>
      </p:sp>
    </p:spTree>
    <p:extLst>
      <p:ext uri="{BB962C8B-B14F-4D97-AF65-F5344CB8AC3E}">
        <p14:creationId xmlns:p14="http://schemas.microsoft.com/office/powerpoint/2010/main" val="3380872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2F3C71-C981-4614-98EA-D6C494F8091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2" y="321176"/>
            <a:ext cx="5380685"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6">
            <a:extLst>
              <a:ext uri="{FF2B5EF4-FFF2-40B4-BE49-F238E27FC236}">
                <a16:creationId xmlns:a16="http://schemas.microsoft.com/office/drawing/2014/main" id="{B88DCDC2-EA62-40FB-8BE7-9A4EC9210288}"/>
              </a:ext>
            </a:extLst>
          </p:cNvPr>
          <p:cNvPicPr>
            <a:picLocks noChangeAspect="1"/>
          </p:cNvPicPr>
          <p:nvPr/>
        </p:nvPicPr>
        <p:blipFill>
          <a:blip r:embed="rId2"/>
          <a:stretch>
            <a:fillRect/>
          </a:stretch>
        </p:blipFill>
        <p:spPr>
          <a:xfrm>
            <a:off x="5872163" y="3421005"/>
            <a:ext cx="3031807" cy="2204834"/>
          </a:xfrm>
          <a:prstGeom prst="rect">
            <a:avLst/>
          </a:prstGeom>
        </p:spPr>
      </p:pic>
      <p:pic>
        <p:nvPicPr>
          <p:cNvPr id="8" name="Content Placeholder 7">
            <a:extLst>
              <a:ext uri="{FF2B5EF4-FFF2-40B4-BE49-F238E27FC236}">
                <a16:creationId xmlns:a16="http://schemas.microsoft.com/office/drawing/2014/main" id="{E6D1AAF1-D2A4-4F0B-ADFB-43C80ED56D38}"/>
              </a:ext>
            </a:extLst>
          </p:cNvPr>
          <p:cNvPicPr>
            <a:picLocks noGrp="1" noChangeAspect="1"/>
          </p:cNvPicPr>
          <p:nvPr>
            <p:ph sz="quarter" idx="4"/>
          </p:nvPr>
        </p:nvPicPr>
        <p:blipFill>
          <a:blip r:embed="rId3"/>
          <a:stretch>
            <a:fillRect/>
          </a:stretch>
        </p:blipFill>
        <p:spPr>
          <a:xfrm>
            <a:off x="5872163" y="347492"/>
            <a:ext cx="3031807" cy="2204834"/>
          </a:xfrm>
          <a:prstGeom prst="rect">
            <a:avLst/>
          </a:prstGeom>
        </p:spPr>
      </p:pic>
      <p:sp>
        <p:nvSpPr>
          <p:cNvPr id="2" name="Title 1">
            <a:extLst>
              <a:ext uri="{FF2B5EF4-FFF2-40B4-BE49-F238E27FC236}">
                <a16:creationId xmlns:a16="http://schemas.microsoft.com/office/drawing/2014/main" id="{5FD81E62-0937-46F5-ACB1-E7E7B5F7D21B}"/>
              </a:ext>
            </a:extLst>
          </p:cNvPr>
          <p:cNvSpPr>
            <a:spLocks noGrp="1"/>
          </p:cNvSpPr>
          <p:nvPr>
            <p:ph type="title"/>
          </p:nvPr>
        </p:nvSpPr>
        <p:spPr>
          <a:xfrm>
            <a:off x="616137" y="640263"/>
            <a:ext cx="4653738" cy="1344975"/>
          </a:xfrm>
        </p:spPr>
        <p:txBody>
          <a:bodyPr vert="horz" lIns="91440" tIns="45720" rIns="91440" bIns="45720" rtlCol="0" anchor="ctr">
            <a:normAutofit/>
          </a:bodyPr>
          <a:lstStyle/>
          <a:p>
            <a:r>
              <a:rPr lang="en-US" sz="3200">
                <a:latin typeface="+mj-lt"/>
                <a:cs typeface="+mj-cs"/>
              </a:rPr>
              <a:t>Illustration of Revised Construction Expenditure</a:t>
            </a:r>
          </a:p>
        </p:txBody>
      </p:sp>
      <p:sp>
        <p:nvSpPr>
          <p:cNvPr id="19" name="Content Placeholder 12"/>
          <p:cNvSpPr>
            <a:spLocks noGrp="1"/>
          </p:cNvSpPr>
          <p:nvPr>
            <p:ph sz="half" idx="2"/>
          </p:nvPr>
        </p:nvSpPr>
        <p:spPr>
          <a:xfrm>
            <a:off x="616136" y="2121762"/>
            <a:ext cx="4653738" cy="3626917"/>
          </a:xfrm>
        </p:spPr>
        <p:txBody>
          <a:bodyPr vert="horz" lIns="91440" tIns="45720" rIns="91440" bIns="45720" rtlCol="0">
            <a:normAutofit/>
          </a:bodyPr>
          <a:lstStyle/>
          <a:p>
            <a:r>
              <a:rPr lang="en-US" sz="2100" dirty="0"/>
              <a:t>The actual and revised line (the blue lines) demonstrate how the forecasted construction expenditures are adjusted so that the total (underneath the integral of the lines) is the total EPC cost.</a:t>
            </a:r>
          </a:p>
        </p:txBody>
      </p:sp>
    </p:spTree>
    <p:extLst>
      <p:ext uri="{BB962C8B-B14F-4D97-AF65-F5344CB8AC3E}">
        <p14:creationId xmlns:p14="http://schemas.microsoft.com/office/powerpoint/2010/main" val="1377837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1"/>
          <p:cNvGraphicFramePr>
            <a:graphicFrameLocks noGrp="1"/>
          </p:cNvGraphicFramePr>
          <p:nvPr>
            <p:ph idx="1"/>
            <p:extLst>
              <p:ext uri="{D42A27DB-BD31-4B8C-83A1-F6EECF244321}">
                <p14:modId xmlns:p14="http://schemas.microsoft.com/office/powerpoint/2010/main" val="50076048"/>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3684CFA7-14C9-4D28-80DD-50C442812A06}"/>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dirty="0">
                <a:solidFill>
                  <a:schemeClr val="tx1"/>
                </a:solidFill>
                <a:latin typeface="+mj-lt"/>
                <a:ea typeface="+mj-ea"/>
                <a:cs typeface="+mj-cs"/>
              </a:rPr>
              <a:t>Formulas for Adjusting Construction Expenditures</a:t>
            </a:r>
          </a:p>
        </p:txBody>
      </p:sp>
      <p:sp>
        <p:nvSpPr>
          <p:cNvPr id="4" name="Slide Number Placeholder 3">
            <a:extLst>
              <a:ext uri="{FF2B5EF4-FFF2-40B4-BE49-F238E27FC236}">
                <a16:creationId xmlns:a16="http://schemas.microsoft.com/office/drawing/2014/main" id="{B8997092-04D5-4E86-B666-5352A0FFABA3}"/>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19</a:t>
            </a:fld>
            <a:endParaRPr lang="en-US" altLang="ko-KR" sz="1200">
              <a:solidFill>
                <a:schemeClr val="tx1">
                  <a:alpha val="80000"/>
                </a:schemeClr>
              </a:solidFill>
            </a:endParaRPr>
          </a:p>
        </p:txBody>
      </p:sp>
    </p:spTree>
    <p:extLst>
      <p:ext uri="{BB962C8B-B14F-4D97-AF65-F5344CB8AC3E}">
        <p14:creationId xmlns:p14="http://schemas.microsoft.com/office/powerpoint/2010/main" val="157494004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1"/>
          <p:cNvGraphicFramePr>
            <a:graphicFrameLocks noGrp="1"/>
          </p:cNvGraphicFramePr>
          <p:nvPr>
            <p:ph idx="1"/>
            <p:extLst>
              <p:ext uri="{D42A27DB-BD31-4B8C-83A1-F6EECF244321}">
                <p14:modId xmlns:p14="http://schemas.microsoft.com/office/powerpoint/2010/main" val="149329692"/>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75A7891B-25CC-4D6E-BECA-3890B635451E}"/>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Where to Find Model</a:t>
            </a:r>
          </a:p>
        </p:txBody>
      </p:sp>
      <p:sp>
        <p:nvSpPr>
          <p:cNvPr id="4" name="Slide Number Placeholder 3">
            <a:extLst>
              <a:ext uri="{FF2B5EF4-FFF2-40B4-BE49-F238E27FC236}">
                <a16:creationId xmlns:a16="http://schemas.microsoft.com/office/drawing/2014/main" id="{DF74E1AC-20FA-4BCF-B967-34B76D4CF801}"/>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2</a:t>
            </a:fld>
            <a:endParaRPr lang="en-US" altLang="ko-KR" sz="1200">
              <a:solidFill>
                <a:schemeClr val="tx1">
                  <a:alpha val="80000"/>
                </a:schemeClr>
              </a:solidFill>
            </a:endParaRPr>
          </a:p>
        </p:txBody>
      </p:sp>
    </p:spTree>
    <p:extLst>
      <p:ext uri="{BB962C8B-B14F-4D97-AF65-F5344CB8AC3E}">
        <p14:creationId xmlns:p14="http://schemas.microsoft.com/office/powerpoint/2010/main" val="2650583376"/>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9144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40065"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68605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794754258"/>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1ADBC909-E7A9-4754-8FC1-5316C61D627B}"/>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Formula for Remaining Construction</a:t>
            </a:r>
          </a:p>
        </p:txBody>
      </p:sp>
    </p:spTree>
    <p:extLst>
      <p:ext uri="{BB962C8B-B14F-4D97-AF65-F5344CB8AC3E}">
        <p14:creationId xmlns:p14="http://schemas.microsoft.com/office/powerpoint/2010/main" val="4148086248"/>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reeform: Shape 16">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966" y="5346696"/>
            <a:ext cx="4020034"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Shape 18">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5509953"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C0FC2C-7523-4543-B850-DB4508B08442}"/>
              </a:ext>
            </a:extLst>
          </p:cNvPr>
          <p:cNvPicPr>
            <a:picLocks noChangeAspect="1"/>
          </p:cNvPicPr>
          <p:nvPr/>
        </p:nvPicPr>
        <p:blipFill>
          <a:blip r:embed="rId2"/>
          <a:stretch>
            <a:fillRect/>
          </a:stretch>
        </p:blipFill>
        <p:spPr>
          <a:xfrm>
            <a:off x="94268" y="371745"/>
            <a:ext cx="8785781" cy="3316632"/>
          </a:xfrm>
          <a:prstGeom prst="rect">
            <a:avLst/>
          </a:prstGeom>
        </p:spPr>
      </p:pic>
      <p:sp>
        <p:nvSpPr>
          <p:cNvPr id="2" name="Content Placeholder 1">
            <a:extLst>
              <a:ext uri="{FF2B5EF4-FFF2-40B4-BE49-F238E27FC236}">
                <a16:creationId xmlns:a16="http://schemas.microsoft.com/office/drawing/2014/main" id="{62776D69-C8A5-4CE1-985F-F7626B44B7BD}"/>
              </a:ext>
            </a:extLst>
          </p:cNvPr>
          <p:cNvSpPr>
            <a:spLocks noGrp="1"/>
          </p:cNvSpPr>
          <p:nvPr>
            <p:ph idx="1"/>
          </p:nvPr>
        </p:nvSpPr>
        <p:spPr>
          <a:xfrm>
            <a:off x="0" y="3829378"/>
            <a:ext cx="8974318" cy="1376314"/>
          </a:xfrm>
        </p:spPr>
        <p:txBody>
          <a:bodyPr vert="horz" lIns="91440" tIns="45720" rIns="91440" bIns="45720" rtlCol="0" anchor="ctr">
            <a:normAutofit/>
          </a:bodyPr>
          <a:lstStyle/>
          <a:p>
            <a:r>
              <a:rPr lang="en-US" sz="1700" dirty="0">
                <a:latin typeface="+mn-lt"/>
                <a:cs typeface="+mn-cs"/>
              </a:rPr>
              <a:t>The amount of construction expenditures during the historic actual period is the difference in the balance sheet of work in progress.  </a:t>
            </a:r>
          </a:p>
          <a:p>
            <a:r>
              <a:rPr lang="en-US" sz="1700" dirty="0">
                <a:latin typeface="+mn-lt"/>
                <a:cs typeface="+mn-cs"/>
              </a:rPr>
              <a:t>The future amount of work in progress is the prior balance plus projected construction.</a:t>
            </a:r>
          </a:p>
        </p:txBody>
      </p:sp>
      <p:sp>
        <p:nvSpPr>
          <p:cNvPr id="3" name="Title 2">
            <a:extLst>
              <a:ext uri="{FF2B5EF4-FFF2-40B4-BE49-F238E27FC236}">
                <a16:creationId xmlns:a16="http://schemas.microsoft.com/office/drawing/2014/main" id="{834EA050-A9FB-4A82-BE4B-01AE781421CD}"/>
              </a:ext>
            </a:extLst>
          </p:cNvPr>
          <p:cNvSpPr>
            <a:spLocks noGrp="1"/>
          </p:cNvSpPr>
          <p:nvPr>
            <p:ph type="title"/>
          </p:nvPr>
        </p:nvSpPr>
        <p:spPr>
          <a:xfrm>
            <a:off x="712590" y="5529884"/>
            <a:ext cx="4270338" cy="1096331"/>
          </a:xfrm>
        </p:spPr>
        <p:txBody>
          <a:bodyPr vert="horz" lIns="91440" tIns="45720" rIns="91440" bIns="45720" rtlCol="0" anchor="ctr">
            <a:normAutofit/>
          </a:bodyPr>
          <a:lstStyle/>
          <a:p>
            <a:pPr algn="l"/>
            <a:r>
              <a:rPr lang="en-US" sz="3500" kern="1200">
                <a:solidFill>
                  <a:schemeClr val="tx1"/>
                </a:solidFill>
                <a:latin typeface="+mj-lt"/>
                <a:ea typeface="+mj-ea"/>
                <a:cs typeface="+mj-cs"/>
              </a:rPr>
              <a:t>Historic Construction</a:t>
            </a:r>
          </a:p>
        </p:txBody>
      </p:sp>
      <p:sp>
        <p:nvSpPr>
          <p:cNvPr id="4" name="Slide Number Placeholder 3">
            <a:extLst>
              <a:ext uri="{FF2B5EF4-FFF2-40B4-BE49-F238E27FC236}">
                <a16:creationId xmlns:a16="http://schemas.microsoft.com/office/drawing/2014/main" id="{747E568E-84CA-4C27-9533-E720E773C7E6}"/>
              </a:ext>
            </a:extLst>
          </p:cNvPr>
          <p:cNvSpPr>
            <a:spLocks noGrp="1"/>
          </p:cNvSpPr>
          <p:nvPr>
            <p:ph type="sldNum" sz="quarter" idx="12"/>
          </p:nvPr>
        </p:nvSpPr>
        <p:spPr>
          <a:xfrm>
            <a:off x="7648709" y="6261090"/>
            <a:ext cx="1008358"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smtClean="0">
                <a:solidFill>
                  <a:schemeClr val="bg1">
                    <a:alpha val="80000"/>
                  </a:schemeClr>
                </a:solidFill>
              </a:rPr>
              <a:pPr algn="r" defTabSz="914400">
                <a:spcAft>
                  <a:spcPts val="600"/>
                </a:spcAft>
              </a:pPr>
              <a:t>21</a:t>
            </a:fld>
            <a:endParaRPr lang="en-US" altLang="ko-KR" sz="1200">
              <a:solidFill>
                <a:schemeClr val="bg1">
                  <a:alpha val="80000"/>
                </a:schemeClr>
              </a:solidFill>
            </a:endParaRPr>
          </a:p>
        </p:txBody>
      </p:sp>
    </p:spTree>
    <p:extLst>
      <p:ext uri="{BB962C8B-B14F-4D97-AF65-F5344CB8AC3E}">
        <p14:creationId xmlns:p14="http://schemas.microsoft.com/office/powerpoint/2010/main" val="2992331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6CF29CD-38B8-4924-BA11-6D60517487E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9144000" cy="26151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74024576-71D2-4FEC-AE4F-360AA4F8B967}"/>
              </a:ext>
            </a:extLst>
          </p:cNvPr>
          <p:cNvPicPr>
            <a:picLocks noGrp="1" noChangeAspect="1"/>
          </p:cNvPicPr>
          <p:nvPr>
            <p:ph idx="1"/>
          </p:nvPr>
        </p:nvPicPr>
        <p:blipFill>
          <a:blip r:embed="rId2"/>
          <a:stretch>
            <a:fillRect/>
          </a:stretch>
        </p:blipFill>
        <p:spPr>
          <a:xfrm>
            <a:off x="69701" y="791851"/>
            <a:ext cx="8930268" cy="2835360"/>
          </a:xfrm>
          <a:prstGeom prst="rect">
            <a:avLst/>
          </a:prstGeom>
        </p:spPr>
      </p:pic>
      <p:sp>
        <p:nvSpPr>
          <p:cNvPr id="3" name="Title 2">
            <a:extLst>
              <a:ext uri="{FF2B5EF4-FFF2-40B4-BE49-F238E27FC236}">
                <a16:creationId xmlns:a16="http://schemas.microsoft.com/office/drawing/2014/main" id="{A24FC500-0373-4815-A5A1-A2F28C6CF5E8}"/>
              </a:ext>
            </a:extLst>
          </p:cNvPr>
          <p:cNvSpPr>
            <a:spLocks noGrp="1"/>
          </p:cNvSpPr>
          <p:nvPr>
            <p:ph type="title"/>
          </p:nvPr>
        </p:nvSpPr>
        <p:spPr>
          <a:xfrm>
            <a:off x="530258" y="4502330"/>
            <a:ext cx="8074057" cy="1207269"/>
          </a:xfrm>
        </p:spPr>
        <p:txBody>
          <a:bodyPr vert="horz" lIns="91440" tIns="45720" rIns="91440" bIns="45720" rtlCol="0" anchor="b">
            <a:normAutofit/>
          </a:bodyPr>
          <a:lstStyle/>
          <a:p>
            <a:r>
              <a:rPr lang="en-US" sz="3800" kern="1200">
                <a:solidFill>
                  <a:schemeClr val="bg1"/>
                </a:solidFill>
                <a:latin typeface="+mj-lt"/>
                <a:ea typeface="+mj-ea"/>
                <a:cs typeface="+mj-cs"/>
              </a:rPr>
              <a:t>Example of Adjusted Construction Expenditure</a:t>
            </a:r>
          </a:p>
        </p:txBody>
      </p:sp>
    </p:spTree>
    <p:extLst>
      <p:ext uri="{BB962C8B-B14F-4D97-AF65-F5344CB8AC3E}">
        <p14:creationId xmlns:p14="http://schemas.microsoft.com/office/powerpoint/2010/main" val="33164556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02F3C71-C981-4614-98EA-D6C494F8091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2" y="321176"/>
            <a:ext cx="5380685"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6">
            <a:extLst>
              <a:ext uri="{FF2B5EF4-FFF2-40B4-BE49-F238E27FC236}">
                <a16:creationId xmlns:a16="http://schemas.microsoft.com/office/drawing/2014/main" id="{41808DB2-2F1D-4FDA-B41B-520D1C9C70BD}"/>
              </a:ext>
            </a:extLst>
          </p:cNvPr>
          <p:cNvPicPr>
            <a:picLocks noChangeAspect="1"/>
          </p:cNvPicPr>
          <p:nvPr/>
        </p:nvPicPr>
        <p:blipFill>
          <a:blip r:embed="rId2"/>
          <a:stretch>
            <a:fillRect/>
          </a:stretch>
        </p:blipFill>
        <p:spPr>
          <a:xfrm>
            <a:off x="5872163" y="3421005"/>
            <a:ext cx="3031807" cy="2204834"/>
          </a:xfrm>
          <a:prstGeom prst="rect">
            <a:avLst/>
          </a:prstGeom>
        </p:spPr>
      </p:pic>
      <p:pic>
        <p:nvPicPr>
          <p:cNvPr id="8" name="Content Placeholder 7">
            <a:extLst>
              <a:ext uri="{FF2B5EF4-FFF2-40B4-BE49-F238E27FC236}">
                <a16:creationId xmlns:a16="http://schemas.microsoft.com/office/drawing/2014/main" id="{71F38745-4CCE-4245-AB8E-54D55202E7D6}"/>
              </a:ext>
            </a:extLst>
          </p:cNvPr>
          <p:cNvPicPr>
            <a:picLocks noGrp="1" noChangeAspect="1"/>
          </p:cNvPicPr>
          <p:nvPr>
            <p:ph sz="half" idx="2"/>
          </p:nvPr>
        </p:nvPicPr>
        <p:blipFill>
          <a:blip r:embed="rId3"/>
          <a:stretch>
            <a:fillRect/>
          </a:stretch>
        </p:blipFill>
        <p:spPr>
          <a:xfrm>
            <a:off x="5872163" y="347492"/>
            <a:ext cx="3031807" cy="2204834"/>
          </a:xfrm>
          <a:prstGeom prst="rect">
            <a:avLst/>
          </a:prstGeom>
        </p:spPr>
      </p:pic>
      <p:sp>
        <p:nvSpPr>
          <p:cNvPr id="3" name="Title 2">
            <a:extLst>
              <a:ext uri="{FF2B5EF4-FFF2-40B4-BE49-F238E27FC236}">
                <a16:creationId xmlns:a16="http://schemas.microsoft.com/office/drawing/2014/main" id="{62B33DBF-4DC8-4795-966E-E28292521C83}"/>
              </a:ext>
            </a:extLst>
          </p:cNvPr>
          <p:cNvSpPr>
            <a:spLocks noGrp="1"/>
          </p:cNvSpPr>
          <p:nvPr>
            <p:ph type="title"/>
          </p:nvPr>
        </p:nvSpPr>
        <p:spPr>
          <a:xfrm>
            <a:off x="616137" y="640263"/>
            <a:ext cx="4653738" cy="1344975"/>
          </a:xfrm>
        </p:spPr>
        <p:txBody>
          <a:bodyPr vert="horz" lIns="91440" tIns="45720" rIns="91440" bIns="45720" rtlCol="0" anchor="ctr">
            <a:normAutofit/>
          </a:bodyPr>
          <a:lstStyle/>
          <a:p>
            <a:r>
              <a:rPr lang="en-US" sz="3500"/>
              <a:t>Illustration of Debt Balance Adjustment</a:t>
            </a:r>
          </a:p>
        </p:txBody>
      </p:sp>
      <p:sp>
        <p:nvSpPr>
          <p:cNvPr id="4" name="Slide Number Placeholder 3">
            <a:extLst>
              <a:ext uri="{FF2B5EF4-FFF2-40B4-BE49-F238E27FC236}">
                <a16:creationId xmlns:a16="http://schemas.microsoft.com/office/drawing/2014/main" id="{478F8FA6-97D3-413C-97F1-C7E6D823BD41}"/>
              </a:ext>
            </a:extLst>
          </p:cNvPr>
          <p:cNvSpPr>
            <a:spLocks noGrp="1"/>
          </p:cNvSpPr>
          <p:nvPr>
            <p:ph type="sldNum" sz="quarter" idx="4294967295"/>
          </p:nvPr>
        </p:nvSpPr>
        <p:spPr>
          <a:xfrm>
            <a:off x="6457950" y="6356350"/>
            <a:ext cx="2057400" cy="365125"/>
          </a:xfrm>
          <a:prstGeom prst="rect">
            <a:avLst/>
          </a:prstGeom>
        </p:spPr>
        <p:txBody>
          <a:bodyPr vert="horz" lIns="91440" tIns="45720" rIns="91440" bIns="45720" rtlCol="0" anchor="ctr">
            <a:normAutofit/>
          </a:bodyPr>
          <a:lstStyle/>
          <a:p>
            <a:pPr algn="r" defTabSz="914400">
              <a:spcAft>
                <a:spcPts val="600"/>
              </a:spcAft>
            </a:pPr>
            <a:fld id="{0C3A1854-6B63-4059-B360-A3C4972BF0FC}" type="slidenum">
              <a:rPr lang="en-US" altLang="ko-KR" sz="1200" smtClean="0">
                <a:solidFill>
                  <a:schemeClr val="tx1">
                    <a:tint val="75000"/>
                  </a:schemeClr>
                </a:solidFill>
              </a:rPr>
              <a:pPr algn="r" defTabSz="914400">
                <a:spcAft>
                  <a:spcPts val="600"/>
                </a:spcAft>
              </a:pPr>
              <a:t>23</a:t>
            </a:fld>
            <a:endParaRPr lang="en-US" altLang="ko-KR" sz="1200">
              <a:solidFill>
                <a:schemeClr val="tx1">
                  <a:tint val="75000"/>
                </a:schemeClr>
              </a:solidFill>
            </a:endParaRPr>
          </a:p>
        </p:txBody>
      </p:sp>
      <p:sp>
        <p:nvSpPr>
          <p:cNvPr id="13" name="Content Placeholder 12"/>
          <p:cNvSpPr>
            <a:spLocks noGrp="1"/>
          </p:cNvSpPr>
          <p:nvPr>
            <p:ph sz="half" idx="1"/>
          </p:nvPr>
        </p:nvSpPr>
        <p:spPr>
          <a:xfrm>
            <a:off x="616136" y="2121762"/>
            <a:ext cx="4653738" cy="3626917"/>
          </a:xfrm>
        </p:spPr>
        <p:txBody>
          <a:bodyPr vert="horz" lIns="91440" tIns="45720" rIns="91440" bIns="45720" rtlCol="0">
            <a:normAutofit/>
          </a:bodyPr>
          <a:lstStyle/>
          <a:p>
            <a:r>
              <a:rPr lang="en-US" sz="2100" dirty="0"/>
              <a:t>The actual and revised amount of debt draws are shown on the blue lines in two different assumed scenarios with respect to actual debt.</a:t>
            </a:r>
          </a:p>
          <a:p>
            <a:r>
              <a:rPr lang="en-US" sz="2100" dirty="0"/>
              <a:t>The projected debt is adjusted so that the total amount of the debt is </a:t>
            </a:r>
          </a:p>
        </p:txBody>
      </p:sp>
    </p:spTree>
    <p:extLst>
      <p:ext uri="{BB962C8B-B14F-4D97-AF65-F5344CB8AC3E}">
        <p14:creationId xmlns:p14="http://schemas.microsoft.com/office/powerpoint/2010/main" val="2700637097"/>
      </p:ext>
    </p:extLst>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EB4A0EF7-6E60-4471-B055-C91A016CE076}"/>
              </a:ext>
            </a:extLst>
          </p:cNvPr>
          <p:cNvSpPr>
            <a:spLocks noGrp="1"/>
          </p:cNvSpPr>
          <p:nvPr>
            <p:ph idx="1"/>
          </p:nvPr>
        </p:nvSpPr>
        <p:spPr>
          <a:xfrm>
            <a:off x="3732023" y="963877"/>
            <a:ext cx="4783327" cy="4930246"/>
          </a:xfrm>
        </p:spPr>
        <p:txBody>
          <a:bodyPr vert="horz" lIns="91440" tIns="45720" rIns="91440" bIns="45720" rtlCol="0" anchor="ctr">
            <a:normAutofit/>
          </a:bodyPr>
          <a:lstStyle/>
          <a:p>
            <a:r>
              <a:rPr lang="en-US" sz="2100" dirty="0">
                <a:latin typeface="+mn-lt"/>
                <a:cs typeface="+mn-cs"/>
              </a:rPr>
              <a:t>General Idea:</a:t>
            </a:r>
          </a:p>
          <a:p>
            <a:pPr lvl="1"/>
            <a:r>
              <a:rPr lang="en-US" sz="2100" dirty="0">
                <a:latin typeface="+mn-lt"/>
                <a:cs typeface="+mn-cs"/>
              </a:rPr>
              <a:t>Compute the remaining funding needs from the total project cost less the accumulated funding that has already occurred</a:t>
            </a:r>
          </a:p>
          <a:p>
            <a:pPr lvl="1"/>
            <a:r>
              <a:rPr lang="en-US" sz="2100" dirty="0">
                <a:latin typeface="+mn-lt"/>
                <a:cs typeface="+mn-cs"/>
              </a:rPr>
              <a:t>Compute the remaining debt funding as the debt commitment less the opening balance of the debt from the actual balance sheet</a:t>
            </a:r>
          </a:p>
          <a:p>
            <a:pPr lvl="1"/>
            <a:r>
              <a:rPr lang="en-US" sz="2100" dirty="0">
                <a:latin typeface="+mn-lt"/>
                <a:cs typeface="+mn-cs"/>
              </a:rPr>
              <a:t>The debt funding as a percent of total funding needs is the remaining debt funding divided by the remaining total funding</a:t>
            </a:r>
          </a:p>
        </p:txBody>
      </p:sp>
      <p:sp>
        <p:nvSpPr>
          <p:cNvPr id="3" name="Title 2">
            <a:extLst>
              <a:ext uri="{FF2B5EF4-FFF2-40B4-BE49-F238E27FC236}">
                <a16:creationId xmlns:a16="http://schemas.microsoft.com/office/drawing/2014/main" id="{F9D7EF2E-75C6-4C0E-9BC1-15ED4883CCDD}"/>
              </a:ext>
            </a:extLst>
          </p:cNvPr>
          <p:cNvSpPr>
            <a:spLocks noGrp="1"/>
          </p:cNvSpPr>
          <p:nvPr>
            <p:ph type="title"/>
          </p:nvPr>
        </p:nvSpPr>
        <p:spPr>
          <a:xfrm>
            <a:off x="628650" y="963877"/>
            <a:ext cx="2620771" cy="4930246"/>
          </a:xfrm>
        </p:spPr>
        <p:txBody>
          <a:bodyPr vert="horz" lIns="91440" tIns="45720" rIns="91440" bIns="45720" rtlCol="0" anchor="ctr">
            <a:normAutofit/>
          </a:bodyPr>
          <a:lstStyle/>
          <a:p>
            <a:pPr algn="r"/>
            <a:r>
              <a:rPr lang="en-US" sz="4400" kern="1200">
                <a:solidFill>
                  <a:schemeClr val="accent1"/>
                </a:solidFill>
                <a:latin typeface="+mj-lt"/>
                <a:ea typeface="+mj-ea"/>
                <a:cs typeface="+mj-cs"/>
              </a:rPr>
              <a:t>Formulas for Revised Debt Forecast</a:t>
            </a:r>
          </a:p>
        </p:txBody>
      </p:sp>
      <p:sp>
        <p:nvSpPr>
          <p:cNvPr id="4" name="Slide Number Placeholder 3">
            <a:extLst>
              <a:ext uri="{FF2B5EF4-FFF2-40B4-BE49-F238E27FC236}">
                <a16:creationId xmlns:a16="http://schemas.microsoft.com/office/drawing/2014/main" id="{0C611292-5C70-4D86-A1F5-21FC09B48D86}"/>
              </a:ext>
            </a:extLst>
          </p:cNvPr>
          <p:cNvSpPr>
            <a:spLocks noGrp="1"/>
          </p:cNvSpPr>
          <p:nvPr>
            <p:ph type="sldNum" sz="quarter" idx="12"/>
          </p:nvPr>
        </p:nvSpPr>
        <p:spPr>
          <a:xfrm>
            <a:off x="7928637" y="6033479"/>
            <a:ext cx="586712"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900">
                <a:solidFill>
                  <a:schemeClr val="tx1">
                    <a:alpha val="80000"/>
                  </a:schemeClr>
                </a:solidFill>
              </a:rPr>
              <a:pPr algn="r" defTabSz="914400">
                <a:spcAft>
                  <a:spcPts val="600"/>
                </a:spcAft>
              </a:pPr>
              <a:t>24</a:t>
            </a:fld>
            <a:endParaRPr lang="en-US" altLang="ko-KR" sz="900">
              <a:solidFill>
                <a:schemeClr val="tx1">
                  <a:alpha val="80000"/>
                </a:schemeClr>
              </a:solidFill>
            </a:endParaRPr>
          </a:p>
        </p:txBody>
      </p:sp>
    </p:spTree>
    <p:extLst>
      <p:ext uri="{BB962C8B-B14F-4D97-AF65-F5344CB8AC3E}">
        <p14:creationId xmlns:p14="http://schemas.microsoft.com/office/powerpoint/2010/main" val="516803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E5CA9A-A017-473B-BE5B-D21DA061C000}"/>
              </a:ext>
            </a:extLst>
          </p:cNvPr>
          <p:cNvSpPr>
            <a:spLocks noGrp="1"/>
          </p:cNvSpPr>
          <p:nvPr>
            <p:ph idx="1"/>
          </p:nvPr>
        </p:nvSpPr>
        <p:spPr>
          <a:xfrm>
            <a:off x="226243" y="1168922"/>
            <a:ext cx="3318235" cy="4666270"/>
          </a:xfrm>
        </p:spPr>
        <p:txBody>
          <a:bodyPr>
            <a:normAutofit fontScale="92500" lnSpcReduction="10000"/>
          </a:bodyPr>
          <a:lstStyle/>
          <a:p>
            <a:r>
              <a:rPr lang="en-US" dirty="0"/>
              <a:t>This example demonstrates how the total funding and the remaining debt at the date after the end of the historic period.</a:t>
            </a:r>
          </a:p>
          <a:p>
            <a:r>
              <a:rPr lang="en-US" dirty="0"/>
              <a:t>The key is computing the adjusted debt percent.</a:t>
            </a:r>
          </a:p>
          <a:p>
            <a:endParaRPr lang="en-US" dirty="0"/>
          </a:p>
        </p:txBody>
      </p:sp>
      <p:sp>
        <p:nvSpPr>
          <p:cNvPr id="3" name="Title 2">
            <a:extLst>
              <a:ext uri="{FF2B5EF4-FFF2-40B4-BE49-F238E27FC236}">
                <a16:creationId xmlns:a16="http://schemas.microsoft.com/office/drawing/2014/main" id="{0D1E8D01-78FB-4306-A375-8C8D3B5EEB4E}"/>
              </a:ext>
            </a:extLst>
          </p:cNvPr>
          <p:cNvSpPr>
            <a:spLocks noGrp="1"/>
          </p:cNvSpPr>
          <p:nvPr>
            <p:ph type="title"/>
          </p:nvPr>
        </p:nvSpPr>
        <p:spPr>
          <a:xfrm>
            <a:off x="732344" y="198385"/>
            <a:ext cx="7666938" cy="690676"/>
          </a:xfrm>
        </p:spPr>
        <p:txBody>
          <a:bodyPr>
            <a:normAutofit fontScale="90000"/>
          </a:bodyPr>
          <a:lstStyle/>
          <a:p>
            <a:r>
              <a:rPr lang="en-US"/>
              <a:t>Simple Example Illustration of Remaining Funding and Remaining Debt</a:t>
            </a:r>
            <a:endParaRPr lang="en-US" dirty="0"/>
          </a:p>
        </p:txBody>
      </p:sp>
      <p:sp>
        <p:nvSpPr>
          <p:cNvPr id="4" name="Slide Number Placeholder 3">
            <a:extLst>
              <a:ext uri="{FF2B5EF4-FFF2-40B4-BE49-F238E27FC236}">
                <a16:creationId xmlns:a16="http://schemas.microsoft.com/office/drawing/2014/main" id="{7A0F4977-59E6-4A4B-B146-6CEF9B4252C5}"/>
              </a:ext>
            </a:extLst>
          </p:cNvPr>
          <p:cNvSpPr>
            <a:spLocks noGrp="1"/>
          </p:cNvSpPr>
          <p:nvPr>
            <p:ph type="sldNum" sz="quarter" idx="12"/>
          </p:nvPr>
        </p:nvSpPr>
        <p:spPr>
          <a:xfrm>
            <a:off x="8531258" y="6482601"/>
            <a:ext cx="546754" cy="266991"/>
          </a:xfrm>
        </p:spPr>
        <p:txBody>
          <a:bodyPr/>
          <a:lstStyle/>
          <a:p>
            <a:pPr algn="ctr"/>
            <a:fld id="{0C3A1854-6B63-4059-B360-A3C4972BF0FC}" type="slidenum">
              <a:rPr lang="ko-KR" altLang="en-US" smtClean="0"/>
              <a:pPr algn="ctr"/>
              <a:t>25</a:t>
            </a:fld>
            <a:endParaRPr lang="ko-KR" altLang="en-US" dirty="0"/>
          </a:p>
        </p:txBody>
      </p:sp>
      <p:pic>
        <p:nvPicPr>
          <p:cNvPr id="5" name="Picture 4">
            <a:extLst>
              <a:ext uri="{FF2B5EF4-FFF2-40B4-BE49-F238E27FC236}">
                <a16:creationId xmlns:a16="http://schemas.microsoft.com/office/drawing/2014/main" id="{34DD9788-620D-4CCB-9BCB-CF7602CB90F2}"/>
              </a:ext>
            </a:extLst>
          </p:cNvPr>
          <p:cNvPicPr>
            <a:picLocks noChangeAspect="1"/>
          </p:cNvPicPr>
          <p:nvPr/>
        </p:nvPicPr>
        <p:blipFill>
          <a:blip r:embed="rId2"/>
          <a:stretch>
            <a:fillRect/>
          </a:stretch>
        </p:blipFill>
        <p:spPr>
          <a:xfrm>
            <a:off x="3793749" y="1631987"/>
            <a:ext cx="4737509" cy="3740139"/>
          </a:xfrm>
          <a:prstGeom prst="rect">
            <a:avLst/>
          </a:prstGeom>
        </p:spPr>
      </p:pic>
    </p:spTree>
    <p:extLst>
      <p:ext uri="{BB962C8B-B14F-4D97-AF65-F5344CB8AC3E}">
        <p14:creationId xmlns:p14="http://schemas.microsoft.com/office/powerpoint/2010/main" val="1891645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E3A9DF-6EC1-4F4D-BABC-DB862B9E8E44}"/>
              </a:ext>
            </a:extLst>
          </p:cNvPr>
          <p:cNvSpPr>
            <a:spLocks noGrp="1"/>
          </p:cNvSpPr>
          <p:nvPr>
            <p:ph idx="1"/>
          </p:nvPr>
        </p:nvSpPr>
        <p:spPr/>
        <p:txBody>
          <a:bodyPr>
            <a:normAutofit lnSpcReduction="10000"/>
          </a:bodyPr>
          <a:lstStyle/>
          <a:p>
            <a:r>
              <a:rPr lang="en-US" dirty="0"/>
              <a:t>Remaining debt is the amount of the debt commitment computed in the summary sources and uses less the opening balance of the debt from the balance sheet.</a:t>
            </a:r>
          </a:p>
          <a:p>
            <a:r>
              <a:rPr lang="en-US" dirty="0"/>
              <a:t>Remaining debt is the total project cost less the amount already funded (where funding includes IDC, fees, DSRA and other items).</a:t>
            </a:r>
          </a:p>
          <a:p>
            <a:r>
              <a:rPr lang="en-US" dirty="0"/>
              <a:t>Circular references are a big deal in this calculation as the total project cost and the total debt commitment is driven by the debt size itself.</a:t>
            </a:r>
          </a:p>
        </p:txBody>
      </p:sp>
      <p:sp>
        <p:nvSpPr>
          <p:cNvPr id="3" name="Title 2">
            <a:extLst>
              <a:ext uri="{FF2B5EF4-FFF2-40B4-BE49-F238E27FC236}">
                <a16:creationId xmlns:a16="http://schemas.microsoft.com/office/drawing/2014/main" id="{49F963EF-01C8-427B-92BE-997DDEB0B091}"/>
              </a:ext>
            </a:extLst>
          </p:cNvPr>
          <p:cNvSpPr>
            <a:spLocks noGrp="1"/>
          </p:cNvSpPr>
          <p:nvPr>
            <p:ph type="title"/>
          </p:nvPr>
        </p:nvSpPr>
        <p:spPr/>
        <p:txBody>
          <a:bodyPr>
            <a:normAutofit fontScale="90000"/>
          </a:bodyPr>
          <a:lstStyle/>
          <a:p>
            <a:r>
              <a:rPr lang="en-US" dirty="0"/>
              <a:t>Remaining Debt Funding and Remaining Funding</a:t>
            </a:r>
          </a:p>
        </p:txBody>
      </p:sp>
      <p:sp>
        <p:nvSpPr>
          <p:cNvPr id="4" name="Slide Number Placeholder 3">
            <a:extLst>
              <a:ext uri="{FF2B5EF4-FFF2-40B4-BE49-F238E27FC236}">
                <a16:creationId xmlns:a16="http://schemas.microsoft.com/office/drawing/2014/main" id="{6EA5D4D0-B276-4154-8798-267D54F56907}"/>
              </a:ext>
            </a:extLst>
          </p:cNvPr>
          <p:cNvSpPr>
            <a:spLocks noGrp="1"/>
          </p:cNvSpPr>
          <p:nvPr>
            <p:ph type="sldNum" sz="quarter" idx="12"/>
          </p:nvPr>
        </p:nvSpPr>
        <p:spPr/>
        <p:txBody>
          <a:bodyPr/>
          <a:lstStyle/>
          <a:p>
            <a:pPr algn="ctr"/>
            <a:fld id="{0C3A1854-6B63-4059-B360-A3C4972BF0FC}" type="slidenum">
              <a:rPr lang="ko-KR" altLang="en-US" smtClean="0"/>
              <a:pPr algn="ctr"/>
              <a:t>26</a:t>
            </a:fld>
            <a:endParaRPr lang="ko-KR" altLang="en-US" dirty="0"/>
          </a:p>
        </p:txBody>
      </p:sp>
    </p:spTree>
    <p:extLst>
      <p:ext uri="{BB962C8B-B14F-4D97-AF65-F5344CB8AC3E}">
        <p14:creationId xmlns:p14="http://schemas.microsoft.com/office/powerpoint/2010/main" val="1206366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ABF3B3-94C1-46C9-8073-5946E160F742}"/>
              </a:ext>
            </a:extLst>
          </p:cNvPr>
          <p:cNvSpPr>
            <a:spLocks noGrp="1"/>
          </p:cNvSpPr>
          <p:nvPr>
            <p:ph idx="1"/>
          </p:nvPr>
        </p:nvSpPr>
        <p:spPr/>
        <p:txBody>
          <a:bodyPr/>
          <a:lstStyle/>
          <a:p>
            <a:r>
              <a:rPr lang="en-US" dirty="0"/>
              <a:t>Illustration of the computation of debt funding percent after the historic period from remaining debt and remaining funding.</a:t>
            </a:r>
          </a:p>
          <a:p>
            <a:endParaRPr lang="en-US" dirty="0"/>
          </a:p>
        </p:txBody>
      </p:sp>
      <p:sp>
        <p:nvSpPr>
          <p:cNvPr id="3" name="Title 2">
            <a:extLst>
              <a:ext uri="{FF2B5EF4-FFF2-40B4-BE49-F238E27FC236}">
                <a16:creationId xmlns:a16="http://schemas.microsoft.com/office/drawing/2014/main" id="{E1077B49-8557-4659-AB86-DEC7C11D61A3}"/>
              </a:ext>
            </a:extLst>
          </p:cNvPr>
          <p:cNvSpPr>
            <a:spLocks noGrp="1"/>
          </p:cNvSpPr>
          <p:nvPr>
            <p:ph type="title"/>
          </p:nvPr>
        </p:nvSpPr>
        <p:spPr/>
        <p:txBody>
          <a:bodyPr>
            <a:normAutofit fontScale="90000"/>
          </a:bodyPr>
          <a:lstStyle/>
          <a:p>
            <a:r>
              <a:rPr lang="en-US" dirty="0"/>
              <a:t>Formulas for Adjusting Debt Draws to Meet Debt to Capital Criteria</a:t>
            </a:r>
          </a:p>
        </p:txBody>
      </p:sp>
      <p:sp>
        <p:nvSpPr>
          <p:cNvPr id="4" name="Slide Number Placeholder 3">
            <a:extLst>
              <a:ext uri="{FF2B5EF4-FFF2-40B4-BE49-F238E27FC236}">
                <a16:creationId xmlns:a16="http://schemas.microsoft.com/office/drawing/2014/main" id="{E3C1CAC9-8A5D-47D6-9129-57FBA07E0B51}"/>
              </a:ext>
            </a:extLst>
          </p:cNvPr>
          <p:cNvSpPr>
            <a:spLocks noGrp="1"/>
          </p:cNvSpPr>
          <p:nvPr>
            <p:ph type="sldNum" sz="quarter" idx="12"/>
          </p:nvPr>
        </p:nvSpPr>
        <p:spPr/>
        <p:txBody>
          <a:bodyPr/>
          <a:lstStyle/>
          <a:p>
            <a:pPr algn="ctr"/>
            <a:fld id="{0C3A1854-6B63-4059-B360-A3C4972BF0FC}" type="slidenum">
              <a:rPr lang="ko-KR" altLang="en-US" smtClean="0"/>
              <a:pPr algn="ctr"/>
              <a:t>27</a:t>
            </a:fld>
            <a:endParaRPr lang="ko-KR" altLang="en-US" dirty="0"/>
          </a:p>
        </p:txBody>
      </p:sp>
      <p:pic>
        <p:nvPicPr>
          <p:cNvPr id="5" name="Picture 4">
            <a:extLst>
              <a:ext uri="{FF2B5EF4-FFF2-40B4-BE49-F238E27FC236}">
                <a16:creationId xmlns:a16="http://schemas.microsoft.com/office/drawing/2014/main" id="{A802E7A3-43A7-41C3-A232-2D205911A72D}"/>
              </a:ext>
            </a:extLst>
          </p:cNvPr>
          <p:cNvPicPr>
            <a:picLocks noChangeAspect="1"/>
          </p:cNvPicPr>
          <p:nvPr/>
        </p:nvPicPr>
        <p:blipFill>
          <a:blip r:embed="rId2"/>
          <a:stretch>
            <a:fillRect/>
          </a:stretch>
        </p:blipFill>
        <p:spPr>
          <a:xfrm>
            <a:off x="0" y="2806147"/>
            <a:ext cx="9144000" cy="3017944"/>
          </a:xfrm>
          <a:prstGeom prst="rect">
            <a:avLst/>
          </a:prstGeom>
        </p:spPr>
      </p:pic>
    </p:spTree>
    <p:extLst>
      <p:ext uri="{BB962C8B-B14F-4D97-AF65-F5344CB8AC3E}">
        <p14:creationId xmlns:p14="http://schemas.microsoft.com/office/powerpoint/2010/main" val="3585730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noGrp="1"/>
          </p:cNvGraphicFramePr>
          <p:nvPr>
            <p:ph idx="1"/>
            <p:extLst>
              <p:ext uri="{D42A27DB-BD31-4B8C-83A1-F6EECF244321}">
                <p14:modId xmlns:p14="http://schemas.microsoft.com/office/powerpoint/2010/main" val="1187240631"/>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D3AF64C9-81C6-458F-A104-8D36D2059703}"/>
              </a:ext>
            </a:extLst>
          </p:cNvPr>
          <p:cNvSpPr>
            <a:spLocks noGrp="1"/>
          </p:cNvSpPr>
          <p:nvPr>
            <p:ph type="title"/>
          </p:nvPr>
        </p:nvSpPr>
        <p:spPr>
          <a:xfrm>
            <a:off x="707457" y="712269"/>
            <a:ext cx="2528249" cy="5502264"/>
          </a:xfrm>
        </p:spPr>
        <p:txBody>
          <a:bodyPr vert="horz" lIns="91440" tIns="45720" rIns="91440" bIns="45720" rtlCol="0" anchor="ctr">
            <a:normAutofit/>
          </a:bodyPr>
          <a:lstStyle/>
          <a:p>
            <a:pPr algn="l"/>
            <a:r>
              <a:rPr lang="en-US" sz="4400" dirty="0">
                <a:solidFill>
                  <a:srgbClr val="FFFFFF"/>
                </a:solidFill>
                <a:latin typeface="+mj-lt"/>
                <a:cs typeface="+mj-cs"/>
              </a:rPr>
              <a:t>Standard</a:t>
            </a:r>
            <a:br>
              <a:rPr lang="en-US" sz="4400" dirty="0">
                <a:solidFill>
                  <a:srgbClr val="FFFFFF"/>
                </a:solidFill>
                <a:latin typeface="+mj-lt"/>
                <a:cs typeface="+mj-cs"/>
              </a:rPr>
            </a:br>
            <a:r>
              <a:rPr lang="en-US" sz="4400" dirty="0">
                <a:solidFill>
                  <a:srgbClr val="FFFFFF"/>
                </a:solidFill>
                <a:latin typeface="+mj-lt"/>
                <a:cs typeface="+mj-cs"/>
              </a:rPr>
              <a:t>Warning</a:t>
            </a:r>
            <a:endParaRPr lang="en-US" sz="4400" kern="1200" dirty="0">
              <a:solidFill>
                <a:srgbClr val="FFFFFF"/>
              </a:solidFill>
              <a:latin typeface="+mj-lt"/>
              <a:ea typeface="+mj-ea"/>
              <a:cs typeface="+mj-cs"/>
            </a:endParaRPr>
          </a:p>
        </p:txBody>
      </p:sp>
    </p:spTree>
    <p:extLst>
      <p:ext uri="{BB962C8B-B14F-4D97-AF65-F5344CB8AC3E}">
        <p14:creationId xmlns:p14="http://schemas.microsoft.com/office/powerpoint/2010/main" val="2583212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7481200-3BB2-4CA3-9D54-1077F6F765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Content Placeholder 1"/>
          <p:cNvGraphicFramePr>
            <a:graphicFrameLocks noGrp="1"/>
          </p:cNvGraphicFramePr>
          <p:nvPr>
            <p:ph idx="1"/>
            <p:extLst>
              <p:ext uri="{D42A27DB-BD31-4B8C-83A1-F6EECF244321}">
                <p14:modId xmlns:p14="http://schemas.microsoft.com/office/powerpoint/2010/main" val="4099821756"/>
              </p:ext>
            </p:extLst>
          </p:nvPr>
        </p:nvGraphicFramePr>
        <p:xfrm>
          <a:off x="482203" y="642938"/>
          <a:ext cx="470177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4">
            <a:extLst>
              <a:ext uri="{FF2B5EF4-FFF2-40B4-BE49-F238E27FC236}">
                <a16:creationId xmlns:a16="http://schemas.microsoft.com/office/drawing/2014/main" id="{BDD02FC8-0A38-490E-A433-0B53D75AF658}"/>
              </a:ext>
            </a:extLst>
          </p:cNvPr>
          <p:cNvSpPr>
            <a:spLocks noGrp="1"/>
          </p:cNvSpPr>
          <p:nvPr>
            <p:ph type="title"/>
          </p:nvPr>
        </p:nvSpPr>
        <p:spPr>
          <a:xfrm>
            <a:off x="6149594" y="642938"/>
            <a:ext cx="2753106" cy="5502264"/>
          </a:xfrm>
        </p:spPr>
        <p:txBody>
          <a:bodyPr vert="horz" lIns="91440" tIns="45720" rIns="91440" bIns="45720" rtlCol="0" anchor="ctr">
            <a:normAutofit/>
          </a:bodyPr>
          <a:lstStyle/>
          <a:p>
            <a:pPr algn="l"/>
            <a:r>
              <a:rPr lang="en-US" sz="4400" kern="1200" dirty="0">
                <a:solidFill>
                  <a:srgbClr val="FFFFFF"/>
                </a:solidFill>
                <a:latin typeface="+mj-lt"/>
                <a:ea typeface="+mj-ea"/>
                <a:cs typeface="+mj-cs"/>
              </a:rPr>
              <a:t>Overview of Subjects Covered in this Exercise</a:t>
            </a:r>
          </a:p>
        </p:txBody>
      </p:sp>
      <p:sp>
        <p:nvSpPr>
          <p:cNvPr id="4" name="Slide Number Placeholder 3">
            <a:extLst>
              <a:ext uri="{FF2B5EF4-FFF2-40B4-BE49-F238E27FC236}">
                <a16:creationId xmlns:a16="http://schemas.microsoft.com/office/drawing/2014/main" id="{9B7E5803-8A2A-4F81-BDAB-8E7E557E24D4}"/>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bg1"/>
                </a:solidFill>
              </a:rPr>
              <a:pPr algn="r" defTabSz="914400">
                <a:spcAft>
                  <a:spcPts val="600"/>
                </a:spcAft>
              </a:pPr>
              <a:t>4</a:t>
            </a:fld>
            <a:endParaRPr lang="en-US" altLang="ko-KR" sz="1200" dirty="0">
              <a:solidFill>
                <a:schemeClr val="bg1"/>
              </a:solidFill>
            </a:endParaRPr>
          </a:p>
        </p:txBody>
      </p:sp>
    </p:spTree>
    <p:extLst>
      <p:ext uri="{BB962C8B-B14F-4D97-AF65-F5344CB8AC3E}">
        <p14:creationId xmlns:p14="http://schemas.microsoft.com/office/powerpoint/2010/main" val="396241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ontent Placeholder 1"/>
          <p:cNvGraphicFramePr>
            <a:graphicFrameLocks noGrp="1"/>
          </p:cNvGraphicFramePr>
          <p:nvPr>
            <p:ph idx="1"/>
            <p:extLst>
              <p:ext uri="{D42A27DB-BD31-4B8C-83A1-F6EECF244321}">
                <p14:modId xmlns:p14="http://schemas.microsoft.com/office/powerpoint/2010/main" val="1986677041"/>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4E81E67-C315-4F2E-9392-A99094E71BBB}"/>
              </a:ext>
            </a:extLst>
          </p:cNvPr>
          <p:cNvSpPr>
            <a:spLocks noGrp="1"/>
          </p:cNvSpPr>
          <p:nvPr>
            <p:ph type="title"/>
          </p:nvPr>
        </p:nvSpPr>
        <p:spPr>
          <a:xfrm>
            <a:off x="628650" y="365125"/>
            <a:ext cx="7886700" cy="1325563"/>
          </a:xfrm>
        </p:spPr>
        <p:txBody>
          <a:bodyPr vert="horz" lIns="91440" tIns="45720" rIns="91440" bIns="45720" rtlCol="0" anchor="ctr">
            <a:normAutofit/>
          </a:bodyPr>
          <a:lstStyle/>
          <a:p>
            <a:pPr algn="l"/>
            <a:r>
              <a:rPr lang="en-US" sz="4400" kern="1200">
                <a:solidFill>
                  <a:schemeClr val="tx1"/>
                </a:solidFill>
                <a:latin typeface="+mj-lt"/>
                <a:ea typeface="+mj-ea"/>
                <a:cs typeface="+mj-cs"/>
              </a:rPr>
              <a:t>What Not to Do</a:t>
            </a:r>
          </a:p>
        </p:txBody>
      </p:sp>
      <p:sp>
        <p:nvSpPr>
          <p:cNvPr id="4" name="Slide Number Placeholder 3">
            <a:extLst>
              <a:ext uri="{FF2B5EF4-FFF2-40B4-BE49-F238E27FC236}">
                <a16:creationId xmlns:a16="http://schemas.microsoft.com/office/drawing/2014/main" id="{3D3A5F67-ACF3-4C10-B74B-7E7B3EF8405F}"/>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tint val="75000"/>
                  </a:schemeClr>
                </a:solidFill>
              </a:rPr>
              <a:pPr algn="r" defTabSz="914400">
                <a:spcAft>
                  <a:spcPts val="600"/>
                </a:spcAft>
              </a:pPr>
              <a:t>5</a:t>
            </a:fld>
            <a:endParaRPr lang="en-US" altLang="ko-KR" sz="1200">
              <a:solidFill>
                <a:schemeClr val="tx1">
                  <a:tint val="75000"/>
                </a:schemeClr>
              </a:solidFill>
            </a:endParaRPr>
          </a:p>
        </p:txBody>
      </p:sp>
    </p:spTree>
    <p:extLst>
      <p:ext uri="{BB962C8B-B14F-4D97-AF65-F5344CB8AC3E}">
        <p14:creationId xmlns:p14="http://schemas.microsoft.com/office/powerpoint/2010/main" val="164373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1"/>
          <p:cNvGraphicFramePr>
            <a:graphicFrameLocks noGrp="1"/>
          </p:cNvGraphicFramePr>
          <p:nvPr>
            <p:ph idx="1"/>
            <p:extLst>
              <p:ext uri="{D42A27DB-BD31-4B8C-83A1-F6EECF244321}">
                <p14:modId xmlns:p14="http://schemas.microsoft.com/office/powerpoint/2010/main" val="1432783163"/>
              </p:ext>
            </p:extLst>
          </p:nvPr>
        </p:nvGraphicFramePr>
        <p:xfrm>
          <a:off x="628650" y="2022475"/>
          <a:ext cx="78867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36D76810-E368-4DB4-B7E2-88468C531794}"/>
              </a:ext>
            </a:extLst>
          </p:cNvPr>
          <p:cNvSpPr>
            <a:spLocks noGrp="1"/>
          </p:cNvSpPr>
          <p:nvPr>
            <p:ph type="title"/>
          </p:nvPr>
        </p:nvSpPr>
        <p:spPr>
          <a:xfrm>
            <a:off x="624751" y="365125"/>
            <a:ext cx="7890527" cy="1325563"/>
          </a:xfrm>
        </p:spPr>
        <p:txBody>
          <a:bodyPr vert="horz" lIns="91440" tIns="45720" rIns="91440" bIns="45720" rtlCol="0" anchor="ctr">
            <a:normAutofit/>
          </a:bodyPr>
          <a:lstStyle/>
          <a:p>
            <a:pPr algn="l"/>
            <a:r>
              <a:rPr lang="en-US" sz="4400" dirty="0">
                <a:latin typeface="+mj-lt"/>
                <a:cs typeface="+mj-cs"/>
              </a:rPr>
              <a:t>Demonstration of Completed Model</a:t>
            </a:r>
            <a:endParaRPr lang="en-US" sz="4400" kern="1200" dirty="0">
              <a:solidFill>
                <a:schemeClr val="tx1"/>
              </a:solidFill>
              <a:latin typeface="+mj-lt"/>
              <a:ea typeface="+mj-ea"/>
              <a:cs typeface="+mj-cs"/>
            </a:endParaRPr>
          </a:p>
        </p:txBody>
      </p:sp>
      <p:sp>
        <p:nvSpPr>
          <p:cNvPr id="4" name="Slide Number Placeholder 3">
            <a:extLst>
              <a:ext uri="{FF2B5EF4-FFF2-40B4-BE49-F238E27FC236}">
                <a16:creationId xmlns:a16="http://schemas.microsoft.com/office/drawing/2014/main" id="{673F01E5-7F19-46E3-A736-E910014F4C25}"/>
              </a:ext>
            </a:extLst>
          </p:cNvPr>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lgn="r" defTabSz="914400">
              <a:spcAft>
                <a:spcPts val="600"/>
              </a:spcAft>
            </a:pPr>
            <a:fld id="{0C3A1854-6B63-4059-B360-A3C4972BF0FC}" type="slidenum">
              <a:rPr lang="en-US" altLang="ko-KR" sz="1200">
                <a:solidFill>
                  <a:schemeClr val="tx1">
                    <a:alpha val="80000"/>
                  </a:schemeClr>
                </a:solidFill>
              </a:rPr>
              <a:pPr algn="r" defTabSz="914400">
                <a:spcAft>
                  <a:spcPts val="600"/>
                </a:spcAft>
              </a:pPr>
              <a:t>6</a:t>
            </a:fld>
            <a:endParaRPr lang="en-US" altLang="ko-KR" sz="1200">
              <a:solidFill>
                <a:schemeClr val="tx1">
                  <a:alpha val="80000"/>
                </a:schemeClr>
              </a:solidFill>
            </a:endParaRPr>
          </a:p>
        </p:txBody>
      </p:sp>
    </p:spTree>
    <p:extLst>
      <p:ext uri="{BB962C8B-B14F-4D97-AF65-F5344CB8AC3E}">
        <p14:creationId xmlns:p14="http://schemas.microsoft.com/office/powerpoint/2010/main" val="972312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14" name="Group 13" title="intersecting circles">
            <a:extLst>
              <a:ext uri="{FF2B5EF4-FFF2-40B4-BE49-F238E27FC236}">
                <a16:creationId xmlns:a16="http://schemas.microsoft.com/office/drawing/2014/main" id="{D2C4BFA1-2075-4901-9E24-E41D1FDD51FD}"/>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6610" y="498348"/>
            <a:ext cx="7426997" cy="5861304"/>
            <a:chOff x="1155481" y="498348"/>
            <a:chExt cx="9902663" cy="5861304"/>
          </a:xfrm>
        </p:grpSpPr>
        <p:sp>
          <p:nvSpPr>
            <p:cNvPr id="15" name="Oval 5">
              <a:extLst>
                <a:ext uri="{FF2B5EF4-FFF2-40B4-BE49-F238E27FC236}">
                  <a16:creationId xmlns:a16="http://schemas.microsoft.com/office/drawing/2014/main" id="{985A7375-E3AF-4F5C-85AE-17E8832952CA}"/>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16" name="Oval 15">
              <a:extLst>
                <a:ext uri="{FF2B5EF4-FFF2-40B4-BE49-F238E27FC236}">
                  <a16:creationId xmlns:a16="http://schemas.microsoft.com/office/drawing/2014/main" id="{F0307F65-8304-4FA8-A841-D4D7625411BE}"/>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7" name="Oval 5">
              <a:extLst>
                <a:ext uri="{FF2B5EF4-FFF2-40B4-BE49-F238E27FC236}">
                  <a16:creationId xmlns:a16="http://schemas.microsoft.com/office/drawing/2014/main" id="{C8B8394C-136F-4E05-A002-D93A5E79CD50}"/>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19" name="Rectangle 18" title="ribbon">
            <a:extLst>
              <a:ext uri="{FF2B5EF4-FFF2-40B4-BE49-F238E27FC236}">
                <a16:creationId xmlns:a16="http://schemas.microsoft.com/office/drawing/2014/main" id="{053FB2EE-284F-4C87-AB3D-BBF87A9FAB9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9144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E1F1042D-C5D8-488B-81DC-B0D12FECBE38}"/>
              </a:ext>
            </a:extLst>
          </p:cNvPr>
          <p:cNvSpPr>
            <a:spLocks noGrp="1"/>
          </p:cNvSpPr>
          <p:nvPr>
            <p:ph type="title"/>
          </p:nvPr>
        </p:nvSpPr>
        <p:spPr>
          <a:xfrm>
            <a:off x="1143000" y="2776538"/>
            <a:ext cx="6858000" cy="1381188"/>
          </a:xfrm>
        </p:spPr>
        <p:txBody>
          <a:bodyPr vert="horz" lIns="91440" tIns="45720" rIns="91440" bIns="45720" rtlCol="0" anchor="ctr">
            <a:normAutofit/>
          </a:bodyPr>
          <a:lstStyle/>
          <a:p>
            <a:r>
              <a:rPr lang="en-US" sz="3500" kern="1200">
                <a:solidFill>
                  <a:schemeClr val="bg2"/>
                </a:solidFill>
                <a:latin typeface="+mj-lt"/>
                <a:ea typeface="+mj-ea"/>
                <a:cs typeface="+mj-cs"/>
              </a:rPr>
              <a:t>Part 1: Review of Structuring Construction Financing</a:t>
            </a:r>
          </a:p>
        </p:txBody>
      </p:sp>
    </p:spTree>
    <p:extLst>
      <p:ext uri="{BB962C8B-B14F-4D97-AF65-F5344CB8AC3E}">
        <p14:creationId xmlns:p14="http://schemas.microsoft.com/office/powerpoint/2010/main" val="297947563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3B6DBB9-B9AF-48FC-B704-E32D384BCC06}"/>
              </a:ext>
            </a:extLst>
          </p:cNvPr>
          <p:cNvSpPr>
            <a:spLocks noGrp="1"/>
          </p:cNvSpPr>
          <p:nvPr>
            <p:ph idx="1"/>
          </p:nvPr>
        </p:nvSpPr>
        <p:spPr/>
        <p:txBody>
          <a:bodyPr/>
          <a:lstStyle/>
          <a:p>
            <a:r>
              <a:rPr lang="en-US" dirty="0"/>
              <a:t>General issues in modelling the construction phase:</a:t>
            </a:r>
          </a:p>
          <a:p>
            <a:pPr lvl="1"/>
            <a:r>
              <a:rPr lang="en-US" dirty="0"/>
              <a:t>Construction switch and construction expenditures</a:t>
            </a:r>
          </a:p>
          <a:p>
            <a:pPr lvl="1"/>
            <a:r>
              <a:rPr lang="en-US" dirty="0"/>
              <a:t>Summary sources and uses of funds</a:t>
            </a:r>
          </a:p>
          <a:p>
            <a:pPr lvl="2"/>
            <a:r>
              <a:rPr lang="en-US" dirty="0"/>
              <a:t>Use data for debt and equity funding</a:t>
            </a:r>
          </a:p>
          <a:p>
            <a:pPr lvl="2"/>
            <a:r>
              <a:rPr lang="en-US" dirty="0"/>
              <a:t>Use debt commitment for fees</a:t>
            </a:r>
          </a:p>
          <a:p>
            <a:pPr lvl="1"/>
            <a:r>
              <a:rPr lang="en-US" dirty="0"/>
              <a:t>Option with pro-rata or equity up-front</a:t>
            </a:r>
          </a:p>
          <a:p>
            <a:pPr lvl="2"/>
            <a:r>
              <a:rPr lang="en-US" dirty="0"/>
              <a:t>Remaining equity to finance</a:t>
            </a:r>
          </a:p>
          <a:p>
            <a:pPr lvl="2"/>
            <a:r>
              <a:rPr lang="en-US" dirty="0"/>
              <a:t>Pro-rata after initial equity</a:t>
            </a:r>
          </a:p>
          <a:p>
            <a:pPr lvl="1"/>
            <a:r>
              <a:rPr lang="en-US" dirty="0"/>
              <a:t>Compute debt schedule and IDC etc.</a:t>
            </a:r>
          </a:p>
          <a:p>
            <a:pPr lvl="1"/>
            <a:endParaRPr lang="en-US" dirty="0"/>
          </a:p>
        </p:txBody>
      </p:sp>
      <p:sp>
        <p:nvSpPr>
          <p:cNvPr id="3" name="Title 2">
            <a:extLst>
              <a:ext uri="{FF2B5EF4-FFF2-40B4-BE49-F238E27FC236}">
                <a16:creationId xmlns:a16="http://schemas.microsoft.com/office/drawing/2014/main" id="{2AE9336D-B60B-4A85-83AD-9E96F82EEE5C}"/>
              </a:ext>
            </a:extLst>
          </p:cNvPr>
          <p:cNvSpPr>
            <a:spLocks noGrp="1"/>
          </p:cNvSpPr>
          <p:nvPr>
            <p:ph type="title"/>
          </p:nvPr>
        </p:nvSpPr>
        <p:spPr/>
        <p:txBody>
          <a:bodyPr>
            <a:normAutofit fontScale="90000"/>
          </a:bodyPr>
          <a:lstStyle/>
          <a:p>
            <a:r>
              <a:rPr lang="en-US" dirty="0"/>
              <a:t>Project Finance Modelling of Construction, IDC and Fees</a:t>
            </a:r>
          </a:p>
        </p:txBody>
      </p:sp>
    </p:spTree>
    <p:extLst>
      <p:ext uri="{BB962C8B-B14F-4D97-AF65-F5344CB8AC3E}">
        <p14:creationId xmlns:p14="http://schemas.microsoft.com/office/powerpoint/2010/main" val="2145530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110B2D3-A1FD-4DD8-8FF9-E3F788C42676}"/>
              </a:ext>
            </a:extLst>
          </p:cNvPr>
          <p:cNvSpPr>
            <a:spLocks noGrp="1"/>
          </p:cNvSpPr>
          <p:nvPr>
            <p:ph idx="1"/>
          </p:nvPr>
        </p:nvSpPr>
        <p:spPr/>
        <p:txBody>
          <a:bodyPr/>
          <a:lstStyle/>
          <a:p>
            <a:r>
              <a:rPr lang="en-US" dirty="0"/>
              <a:t>Using the Weibull Distribution to Represent the S-Curve</a:t>
            </a:r>
          </a:p>
          <a:p>
            <a:r>
              <a:rPr lang="en-US" dirty="0"/>
              <a:t>Funding Needs</a:t>
            </a:r>
          </a:p>
          <a:p>
            <a:pPr lvl="1"/>
            <a:r>
              <a:rPr lang="en-US" dirty="0"/>
              <a:t>Include cash requirements (can be somewhat painful issues with </a:t>
            </a:r>
            <a:r>
              <a:rPr lang="en-US" dirty="0" err="1"/>
              <a:t>capitalised</a:t>
            </a:r>
            <a:r>
              <a:rPr lang="en-US" dirty="0"/>
              <a:t> interest)</a:t>
            </a:r>
          </a:p>
          <a:p>
            <a:pPr lvl="1"/>
            <a:r>
              <a:rPr lang="en-US" dirty="0"/>
              <a:t>Include IDC and fees that will cause circular reference when connected to summary sources and uses</a:t>
            </a:r>
          </a:p>
          <a:p>
            <a:r>
              <a:rPr lang="en-US" dirty="0"/>
              <a:t>Debt Schedule and computation of interest and fees</a:t>
            </a:r>
          </a:p>
        </p:txBody>
      </p:sp>
      <p:sp>
        <p:nvSpPr>
          <p:cNvPr id="3" name="Title 2">
            <a:extLst>
              <a:ext uri="{FF2B5EF4-FFF2-40B4-BE49-F238E27FC236}">
                <a16:creationId xmlns:a16="http://schemas.microsoft.com/office/drawing/2014/main" id="{619FF99A-AB25-4B9D-ACBA-A7C481C8A1DE}"/>
              </a:ext>
            </a:extLst>
          </p:cNvPr>
          <p:cNvSpPr>
            <a:spLocks noGrp="1"/>
          </p:cNvSpPr>
          <p:nvPr>
            <p:ph type="title"/>
          </p:nvPr>
        </p:nvSpPr>
        <p:spPr/>
        <p:txBody>
          <a:bodyPr/>
          <a:lstStyle/>
          <a:p>
            <a:r>
              <a:rPr lang="en-US" dirty="0"/>
              <a:t>Illustration of Construction Modelling</a:t>
            </a:r>
          </a:p>
        </p:txBody>
      </p:sp>
    </p:spTree>
    <p:extLst>
      <p:ext uri="{BB962C8B-B14F-4D97-AF65-F5344CB8AC3E}">
        <p14:creationId xmlns:p14="http://schemas.microsoft.com/office/powerpoint/2010/main" val="10780248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29264</TotalTime>
  <Words>1078</Words>
  <Application>Microsoft Office PowerPoint</Application>
  <PresentationFormat>On-screen Show (4:3)</PresentationFormat>
  <Paragraphs>130</Paragraphs>
  <Slides>27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Arial Unicode MS</vt:lpstr>
      <vt:lpstr>맑은 고딕</vt:lpstr>
      <vt:lpstr>Arial</vt:lpstr>
      <vt:lpstr>Calibri</vt:lpstr>
      <vt:lpstr>Calibri Light</vt:lpstr>
      <vt:lpstr>Cambria</vt:lpstr>
      <vt:lpstr>Courier New</vt:lpstr>
      <vt:lpstr>Franklin Gothic Demi</vt:lpstr>
      <vt:lpstr>Times New Roman</vt:lpstr>
      <vt:lpstr>Verdana</vt:lpstr>
      <vt:lpstr>Wingdings</vt:lpstr>
      <vt:lpstr>Wingdings 2</vt:lpstr>
      <vt:lpstr>Office Theme</vt:lpstr>
      <vt:lpstr>Incorporating Actual Values in Construction Period of Project Finance</vt:lpstr>
      <vt:lpstr>Where to Find Model</vt:lpstr>
      <vt:lpstr>Standard Warning</vt:lpstr>
      <vt:lpstr>Overview of Subjects Covered in this Exercise</vt:lpstr>
      <vt:lpstr>What Not to Do</vt:lpstr>
      <vt:lpstr>Demonstration of Completed Model</vt:lpstr>
      <vt:lpstr>Part 1: Review of Structuring Construction Financing</vt:lpstr>
      <vt:lpstr>Project Finance Modelling of Construction, IDC and Fees</vt:lpstr>
      <vt:lpstr>Illustration of Construction Modelling</vt:lpstr>
      <vt:lpstr>Part 2: Using UDF Template for Solving Circular References</vt:lpstr>
      <vt:lpstr>User-Defined Functions Applied</vt:lpstr>
      <vt:lpstr>End of Quarter Function</vt:lpstr>
      <vt:lpstr>Interpolate with Look-up</vt:lpstr>
      <vt:lpstr>Part 3: Updating Models for Actuals</vt:lpstr>
      <vt:lpstr>Overview of Model</vt:lpstr>
      <vt:lpstr>Adjustments to Model for Actuals</vt:lpstr>
      <vt:lpstr>Math of Reconciling Historic Assets and Debt</vt:lpstr>
      <vt:lpstr>Illustration of Revised Construction Expenditure</vt:lpstr>
      <vt:lpstr>Formulas for Adjusting Construction Expenditures</vt:lpstr>
      <vt:lpstr>Formula for Remaining Construction</vt:lpstr>
      <vt:lpstr>Historic Construction</vt:lpstr>
      <vt:lpstr>Example of Adjusted Construction Expenditure</vt:lpstr>
      <vt:lpstr>Illustration of Debt Balance Adjustment</vt:lpstr>
      <vt:lpstr>Formulas for Revised Debt Forecast</vt:lpstr>
      <vt:lpstr>Simple Example Illustration of Remaining Funding and Remaining Debt</vt:lpstr>
      <vt:lpstr>Remaining Debt Funding and Remaining Funding</vt:lpstr>
      <vt:lpstr>Formulas for Adjusting Debt Draws to Meet Debt to Capital Criteria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Elvis Presley</dc:creator>
  <cp:lastModifiedBy>Elvis Presley</cp:lastModifiedBy>
  <cp:revision>332</cp:revision>
  <dcterms:created xsi:type="dcterms:W3CDTF">2017-09-08T10:05:56Z</dcterms:created>
  <dcterms:modified xsi:type="dcterms:W3CDTF">2017-10-30T01:38:56Z</dcterms:modified>
</cp:coreProperties>
</file>